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Roboto" charset="1" panose="02000000000000000000"/>
      <p:regular r:id="rId19"/>
    </p:embeddedFont>
    <p:embeddedFont>
      <p:font typeface="Roboto Bold" charset="1" panose="02000000000000000000"/>
      <p:regular r:id="rId20"/>
    </p:embeddedFont>
    <p:embeddedFont>
      <p:font typeface="Roboto Italics" charset="1" panose="02000000000000000000"/>
      <p:regular r:id="rId21"/>
    </p:embeddedFont>
    <p:embeddedFont>
      <p:font typeface="Roboto Bold Italics" charset="1" panose="02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gif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png" Type="http://schemas.openxmlformats.org/officeDocument/2006/relationships/image"/><Relationship Id="rId11" Target="../media/image24.svg" Type="http://schemas.openxmlformats.org/officeDocument/2006/relationships/image"/><Relationship Id="rId12" Target="../media/image25.png" Type="http://schemas.openxmlformats.org/officeDocument/2006/relationships/image"/><Relationship Id="rId13" Target="../media/image26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21.png" Type="http://schemas.openxmlformats.org/officeDocument/2006/relationships/image"/><Relationship Id="rId9" Target="../media/image2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png" Type="http://schemas.openxmlformats.org/officeDocument/2006/relationships/image"/><Relationship Id="rId11" Target="../media/image24.svg" Type="http://schemas.openxmlformats.org/officeDocument/2006/relationships/image"/><Relationship Id="rId12" Target="../media/image27.png" Type="http://schemas.openxmlformats.org/officeDocument/2006/relationships/image"/><Relationship Id="rId13" Target="../media/image28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21.png" Type="http://schemas.openxmlformats.org/officeDocument/2006/relationships/image"/><Relationship Id="rId9" Target="../media/image2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9.png" Type="http://schemas.openxmlformats.org/officeDocument/2006/relationships/image"/><Relationship Id="rId11" Target="../media/image30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3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11" Target="../media/image11.png" Type="http://schemas.openxmlformats.org/officeDocument/2006/relationships/image"/><Relationship Id="rId12" Target="../media/image12.svg" Type="http://schemas.openxmlformats.org/officeDocument/2006/relationships/image"/><Relationship Id="rId13" Target="https://public.tableau.com/views/FraudAnalysis_17346286812220/Dashboard13?:language=en-GB&amp;publish=yes&amp;:sid=&amp;:redirect=auth&amp;:display_count=n&amp;:origin=viz_share_link" TargetMode="External" Type="http://schemas.openxmlformats.org/officeDocument/2006/relationships/hyperlink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png" Type="http://schemas.openxmlformats.org/officeDocument/2006/relationships/image"/><Relationship Id="rId11" Target="../media/image19.svg" Type="http://schemas.openxmlformats.org/officeDocument/2006/relationships/image"/><Relationship Id="rId12" Target="../media/image20.gif" Type="http://schemas.openxmlformats.org/officeDocument/2006/relationships/image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.png" Type="http://schemas.openxmlformats.org/officeDocument/2006/relationships/image"/><Relationship Id="rId9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573376" y="5143500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8" y="0"/>
                </a:lnTo>
                <a:lnTo>
                  <a:pt x="17011088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180023" y="-11233364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4" y="0"/>
                </a:lnTo>
                <a:lnTo>
                  <a:pt x="16376864" y="16376864"/>
                </a:lnTo>
                <a:lnTo>
                  <a:pt x="0" y="163768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81790" y="2579910"/>
            <a:ext cx="6177510" cy="6678390"/>
          </a:xfrm>
          <a:custGeom>
            <a:avLst/>
            <a:gdLst/>
            <a:ahLst/>
            <a:cxnLst/>
            <a:rect r="r" b="b" t="t" l="l"/>
            <a:pathLst>
              <a:path h="6678390" w="6177510">
                <a:moveTo>
                  <a:pt x="0" y="0"/>
                </a:moveTo>
                <a:lnTo>
                  <a:pt x="6177510" y="0"/>
                </a:lnTo>
                <a:lnTo>
                  <a:pt x="6177510" y="6678390"/>
                </a:lnTo>
                <a:lnTo>
                  <a:pt x="0" y="66783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95969" y="8472023"/>
            <a:ext cx="218106" cy="271783"/>
          </a:xfrm>
          <a:custGeom>
            <a:avLst/>
            <a:gdLst/>
            <a:ahLst/>
            <a:cxnLst/>
            <a:rect r="r" b="b" t="t" l="l"/>
            <a:pathLst>
              <a:path h="271783" w="218106">
                <a:moveTo>
                  <a:pt x="0" y="0"/>
                </a:moveTo>
                <a:lnTo>
                  <a:pt x="218106" y="0"/>
                </a:lnTo>
                <a:lnTo>
                  <a:pt x="218106" y="271783"/>
                </a:lnTo>
                <a:lnTo>
                  <a:pt x="0" y="27178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12513" y="2928719"/>
            <a:ext cx="7416980" cy="648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04"/>
              </a:lnSpc>
            </a:pPr>
            <a:r>
              <a:rPr lang="en-US" sz="511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Fraud Analysis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12513" y="3541662"/>
            <a:ext cx="9368656" cy="3087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06"/>
              </a:lnSpc>
            </a:pPr>
            <a:r>
              <a:rPr lang="en-US" b="true" sz="12453" spc="-323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PaySim Data </a:t>
            </a:r>
          </a:p>
          <a:p>
            <a:pPr algn="l">
              <a:lnSpc>
                <a:spcPts val="11706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422872" y="5395595"/>
            <a:ext cx="8715686" cy="227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PaySim simulates mobile money transactions using real financial logs from an African service for one month. The dataset, scaled down to 1/4 of the original, is synthetic and created for Kaggle, provided by a multinational financial service operating in over 14 countries.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361288" y="-11233364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4" y="0"/>
                </a:lnTo>
                <a:lnTo>
                  <a:pt x="16376864" y="16376864"/>
                </a:lnTo>
                <a:lnTo>
                  <a:pt x="0" y="163768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95969" y="8472023"/>
            <a:ext cx="218106" cy="271783"/>
          </a:xfrm>
          <a:custGeom>
            <a:avLst/>
            <a:gdLst/>
            <a:ahLst/>
            <a:cxnLst/>
            <a:rect r="r" b="b" t="t" l="l"/>
            <a:pathLst>
              <a:path h="271783" w="218106">
                <a:moveTo>
                  <a:pt x="0" y="0"/>
                </a:moveTo>
                <a:lnTo>
                  <a:pt x="218106" y="0"/>
                </a:lnTo>
                <a:lnTo>
                  <a:pt x="218106" y="271783"/>
                </a:lnTo>
                <a:lnTo>
                  <a:pt x="0" y="27178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346545" y="6740856"/>
            <a:ext cx="10173221" cy="10173221"/>
          </a:xfrm>
          <a:custGeom>
            <a:avLst/>
            <a:gdLst/>
            <a:ahLst/>
            <a:cxnLst/>
            <a:rect r="r" b="b" t="t" l="l"/>
            <a:pathLst>
              <a:path h="10173221" w="10173221">
                <a:moveTo>
                  <a:pt x="0" y="0"/>
                </a:moveTo>
                <a:lnTo>
                  <a:pt x="10173221" y="0"/>
                </a:lnTo>
                <a:lnTo>
                  <a:pt x="10173221" y="10173221"/>
                </a:lnTo>
                <a:lnTo>
                  <a:pt x="0" y="1017322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12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99622" y="7654852"/>
            <a:ext cx="9696442" cy="9696442"/>
          </a:xfrm>
          <a:custGeom>
            <a:avLst/>
            <a:gdLst/>
            <a:ahLst/>
            <a:cxnLst/>
            <a:rect r="r" b="b" t="t" l="l"/>
            <a:pathLst>
              <a:path h="9696442" w="9696442">
                <a:moveTo>
                  <a:pt x="0" y="0"/>
                </a:moveTo>
                <a:lnTo>
                  <a:pt x="9696442" y="0"/>
                </a:lnTo>
                <a:lnTo>
                  <a:pt x="9696442" y="9696442"/>
                </a:lnTo>
                <a:lnTo>
                  <a:pt x="0" y="96964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776362" y="7541026"/>
            <a:ext cx="6500361" cy="6500361"/>
          </a:xfrm>
          <a:custGeom>
            <a:avLst/>
            <a:gdLst/>
            <a:ahLst/>
            <a:cxnLst/>
            <a:rect r="r" b="b" t="t" l="l"/>
            <a:pathLst>
              <a:path h="6500361" w="6500361">
                <a:moveTo>
                  <a:pt x="0" y="0"/>
                </a:moveTo>
                <a:lnTo>
                  <a:pt x="6500361" y="0"/>
                </a:lnTo>
                <a:lnTo>
                  <a:pt x="6500361" y="6500361"/>
                </a:lnTo>
                <a:lnTo>
                  <a:pt x="0" y="65003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519835" y="-10786679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4" y="0"/>
                </a:lnTo>
                <a:lnTo>
                  <a:pt x="16376864" y="16376864"/>
                </a:lnTo>
                <a:lnTo>
                  <a:pt x="0" y="163768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08583" y="5277929"/>
            <a:ext cx="693497" cy="543449"/>
          </a:xfrm>
          <a:custGeom>
            <a:avLst/>
            <a:gdLst/>
            <a:ahLst/>
            <a:cxnLst/>
            <a:rect r="r" b="b" t="t" l="l"/>
            <a:pathLst>
              <a:path h="543449" w="693497">
                <a:moveTo>
                  <a:pt x="0" y="0"/>
                </a:moveTo>
                <a:lnTo>
                  <a:pt x="693497" y="0"/>
                </a:lnTo>
                <a:lnTo>
                  <a:pt x="693497" y="543449"/>
                </a:lnTo>
                <a:lnTo>
                  <a:pt x="0" y="5434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12513" y="2572606"/>
            <a:ext cx="9470384" cy="2134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6"/>
              </a:lnSpc>
            </a:pPr>
            <a:r>
              <a:rPr lang="en-US" sz="8592" spc="-223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Imbalanced Data </a:t>
            </a:r>
          </a:p>
          <a:p>
            <a:pPr algn="l">
              <a:lnSpc>
                <a:spcPts val="8076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7857029" y="6075810"/>
            <a:ext cx="1443158" cy="683696"/>
          </a:xfrm>
          <a:custGeom>
            <a:avLst/>
            <a:gdLst/>
            <a:ahLst/>
            <a:cxnLst/>
            <a:rect r="r" b="b" t="t" l="l"/>
            <a:pathLst>
              <a:path h="683696" w="1443158">
                <a:moveTo>
                  <a:pt x="0" y="0"/>
                </a:moveTo>
                <a:lnTo>
                  <a:pt x="1443158" y="0"/>
                </a:lnTo>
                <a:lnTo>
                  <a:pt x="1443158" y="683696"/>
                </a:lnTo>
                <a:lnTo>
                  <a:pt x="0" y="68369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951099" y="-12168543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4" y="0"/>
                </a:lnTo>
                <a:lnTo>
                  <a:pt x="16376864" y="16376863"/>
                </a:lnTo>
                <a:lnTo>
                  <a:pt x="0" y="1637686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583031" y="3726547"/>
            <a:ext cx="5781278" cy="5638130"/>
          </a:xfrm>
          <a:prstGeom prst="rect">
            <a:avLst/>
          </a:prstGeom>
        </p:spPr>
      </p:pic>
      <p:sp>
        <p:nvSpPr>
          <p:cNvPr name="Freeform 10" id="10"/>
          <p:cNvSpPr/>
          <p:nvPr/>
        </p:nvSpPr>
        <p:spPr>
          <a:xfrm flipH="false" flipV="false" rot="0">
            <a:off x="9681734" y="4924609"/>
            <a:ext cx="7931511" cy="3242005"/>
          </a:xfrm>
          <a:custGeom>
            <a:avLst/>
            <a:gdLst/>
            <a:ahLst/>
            <a:cxnLst/>
            <a:rect r="r" b="b" t="t" l="l"/>
            <a:pathLst>
              <a:path h="3242005" w="7931511">
                <a:moveTo>
                  <a:pt x="0" y="0"/>
                </a:moveTo>
                <a:lnTo>
                  <a:pt x="7931511" y="0"/>
                </a:lnTo>
                <a:lnTo>
                  <a:pt x="7931511" y="3242006"/>
                </a:lnTo>
                <a:lnTo>
                  <a:pt x="0" y="324200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23580" y="845185"/>
            <a:ext cx="5615254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UNDER-SAMPLING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81734" y="4274890"/>
            <a:ext cx="5615254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Logistic regression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99622" y="7654852"/>
            <a:ext cx="9696442" cy="9696442"/>
          </a:xfrm>
          <a:custGeom>
            <a:avLst/>
            <a:gdLst/>
            <a:ahLst/>
            <a:cxnLst/>
            <a:rect r="r" b="b" t="t" l="l"/>
            <a:pathLst>
              <a:path h="9696442" w="9696442">
                <a:moveTo>
                  <a:pt x="0" y="0"/>
                </a:moveTo>
                <a:lnTo>
                  <a:pt x="9696442" y="0"/>
                </a:lnTo>
                <a:lnTo>
                  <a:pt x="9696442" y="9696442"/>
                </a:lnTo>
                <a:lnTo>
                  <a:pt x="0" y="96964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776362" y="7541026"/>
            <a:ext cx="6500361" cy="6500361"/>
          </a:xfrm>
          <a:custGeom>
            <a:avLst/>
            <a:gdLst/>
            <a:ahLst/>
            <a:cxnLst/>
            <a:rect r="r" b="b" t="t" l="l"/>
            <a:pathLst>
              <a:path h="6500361" w="6500361">
                <a:moveTo>
                  <a:pt x="0" y="0"/>
                </a:moveTo>
                <a:lnTo>
                  <a:pt x="6500361" y="0"/>
                </a:lnTo>
                <a:lnTo>
                  <a:pt x="6500361" y="6500361"/>
                </a:lnTo>
                <a:lnTo>
                  <a:pt x="0" y="65003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519835" y="-10786679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4" y="0"/>
                </a:lnTo>
                <a:lnTo>
                  <a:pt x="16376864" y="16376864"/>
                </a:lnTo>
                <a:lnTo>
                  <a:pt x="0" y="163768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08583" y="5277929"/>
            <a:ext cx="693497" cy="543449"/>
          </a:xfrm>
          <a:custGeom>
            <a:avLst/>
            <a:gdLst/>
            <a:ahLst/>
            <a:cxnLst/>
            <a:rect r="r" b="b" t="t" l="l"/>
            <a:pathLst>
              <a:path h="543449" w="693497">
                <a:moveTo>
                  <a:pt x="0" y="0"/>
                </a:moveTo>
                <a:lnTo>
                  <a:pt x="693497" y="0"/>
                </a:lnTo>
                <a:lnTo>
                  <a:pt x="693497" y="543449"/>
                </a:lnTo>
                <a:lnTo>
                  <a:pt x="0" y="5434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12513" y="2572606"/>
            <a:ext cx="9470384" cy="2134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6"/>
              </a:lnSpc>
            </a:pPr>
            <a:r>
              <a:rPr lang="en-US" sz="8592" spc="-223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Imbalanced Data </a:t>
            </a:r>
          </a:p>
          <a:p>
            <a:pPr algn="l">
              <a:lnSpc>
                <a:spcPts val="8076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7342242" y="5677419"/>
            <a:ext cx="1443158" cy="683696"/>
          </a:xfrm>
          <a:custGeom>
            <a:avLst/>
            <a:gdLst/>
            <a:ahLst/>
            <a:cxnLst/>
            <a:rect r="r" b="b" t="t" l="l"/>
            <a:pathLst>
              <a:path h="683696" w="1443158">
                <a:moveTo>
                  <a:pt x="0" y="0"/>
                </a:moveTo>
                <a:lnTo>
                  <a:pt x="1443158" y="0"/>
                </a:lnTo>
                <a:lnTo>
                  <a:pt x="1443158" y="683696"/>
                </a:lnTo>
                <a:lnTo>
                  <a:pt x="0" y="68369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941574" y="-12168543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4" y="0"/>
                </a:lnTo>
                <a:lnTo>
                  <a:pt x="16376864" y="16376863"/>
                </a:lnTo>
                <a:lnTo>
                  <a:pt x="0" y="1637686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880081" y="3923112"/>
            <a:ext cx="5983588" cy="4787233"/>
          </a:xfrm>
          <a:prstGeom prst="rect">
            <a:avLst/>
          </a:prstGeom>
        </p:spPr>
      </p:pic>
      <p:sp>
        <p:nvSpPr>
          <p:cNvPr name="Freeform 10" id="10"/>
          <p:cNvSpPr/>
          <p:nvPr/>
        </p:nvSpPr>
        <p:spPr>
          <a:xfrm flipH="false" flipV="false" rot="0">
            <a:off x="9681734" y="5143500"/>
            <a:ext cx="7811351" cy="3026899"/>
          </a:xfrm>
          <a:custGeom>
            <a:avLst/>
            <a:gdLst/>
            <a:ahLst/>
            <a:cxnLst/>
            <a:rect r="r" b="b" t="t" l="l"/>
            <a:pathLst>
              <a:path h="3026899" w="7811351">
                <a:moveTo>
                  <a:pt x="0" y="0"/>
                </a:moveTo>
                <a:lnTo>
                  <a:pt x="7811351" y="0"/>
                </a:lnTo>
                <a:lnTo>
                  <a:pt x="7811351" y="3026899"/>
                </a:lnTo>
                <a:lnTo>
                  <a:pt x="0" y="3026899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23580" y="845185"/>
            <a:ext cx="5615254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UNDER-SAMPLING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81734" y="4274890"/>
            <a:ext cx="5615254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Logistic regression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866363" y="5437826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71547" y="7736673"/>
            <a:ext cx="6500361" cy="6500361"/>
          </a:xfrm>
          <a:custGeom>
            <a:avLst/>
            <a:gdLst/>
            <a:ahLst/>
            <a:cxnLst/>
            <a:rect r="r" b="b" t="t" l="l"/>
            <a:pathLst>
              <a:path h="6500361" w="6500361">
                <a:moveTo>
                  <a:pt x="0" y="0"/>
                </a:moveTo>
                <a:lnTo>
                  <a:pt x="6500360" y="0"/>
                </a:lnTo>
                <a:lnTo>
                  <a:pt x="6500360" y="6500360"/>
                </a:lnTo>
                <a:lnTo>
                  <a:pt x="0" y="65003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107955" y="-9492011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3" y="0"/>
                </a:lnTo>
                <a:lnTo>
                  <a:pt x="16376863" y="16376864"/>
                </a:lnTo>
                <a:lnTo>
                  <a:pt x="0" y="163768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114663" y="8528236"/>
            <a:ext cx="218106" cy="271783"/>
          </a:xfrm>
          <a:custGeom>
            <a:avLst/>
            <a:gdLst/>
            <a:ahLst/>
            <a:cxnLst/>
            <a:rect r="r" b="b" t="t" l="l"/>
            <a:pathLst>
              <a:path h="271783" w="218106">
                <a:moveTo>
                  <a:pt x="0" y="0"/>
                </a:moveTo>
                <a:lnTo>
                  <a:pt x="218107" y="0"/>
                </a:lnTo>
                <a:lnTo>
                  <a:pt x="218107" y="271784"/>
                </a:lnTo>
                <a:lnTo>
                  <a:pt x="0" y="2717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61020" y="2372581"/>
            <a:ext cx="3179054" cy="1812061"/>
          </a:xfrm>
          <a:custGeom>
            <a:avLst/>
            <a:gdLst/>
            <a:ahLst/>
            <a:cxnLst/>
            <a:rect r="r" b="b" t="t" l="l"/>
            <a:pathLst>
              <a:path h="1812061" w="3179054">
                <a:moveTo>
                  <a:pt x="0" y="0"/>
                </a:moveTo>
                <a:lnTo>
                  <a:pt x="3179055" y="0"/>
                </a:lnTo>
                <a:lnTo>
                  <a:pt x="3179055" y="1812061"/>
                </a:lnTo>
                <a:lnTo>
                  <a:pt x="0" y="181206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972079" y="4865246"/>
            <a:ext cx="8614931" cy="3295211"/>
          </a:xfrm>
          <a:custGeom>
            <a:avLst/>
            <a:gdLst/>
            <a:ahLst/>
            <a:cxnLst/>
            <a:rect r="r" b="b" t="t" l="l"/>
            <a:pathLst>
              <a:path h="3295211" w="8614931">
                <a:moveTo>
                  <a:pt x="0" y="0"/>
                </a:moveTo>
                <a:lnTo>
                  <a:pt x="8614931" y="0"/>
                </a:lnTo>
                <a:lnTo>
                  <a:pt x="8614931" y="3295212"/>
                </a:lnTo>
                <a:lnTo>
                  <a:pt x="0" y="329521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12513" y="4601721"/>
            <a:ext cx="8062918" cy="64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00"/>
              </a:lnSpc>
            </a:pPr>
            <a:r>
              <a:rPr lang="en-US" sz="5000" spc="-13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Decision Tree Classifier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12513" y="5891873"/>
            <a:ext cx="6455124" cy="1259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Decision Tree Classifier is a tree-based model used for classification or regression. It splits data into subsets based on feature conditions, making it easy to interpret. While it handles non-linear relationships well and requires no scaling.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513745" y="8441878"/>
            <a:ext cx="1399255" cy="398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 b="true">
                <a:solidFill>
                  <a:srgbClr val="151B1F"/>
                </a:solidFill>
                <a:latin typeface="Roboto Bold"/>
                <a:ea typeface="Roboto Bold"/>
                <a:cs typeface="Roboto Bold"/>
                <a:sym typeface="Roboto Bold"/>
              </a:rPr>
              <a:t>Next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61288" y="2372581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97147" y="2378512"/>
            <a:ext cx="6500361" cy="6500361"/>
          </a:xfrm>
          <a:custGeom>
            <a:avLst/>
            <a:gdLst/>
            <a:ahLst/>
            <a:cxnLst/>
            <a:rect r="r" b="b" t="t" l="l"/>
            <a:pathLst>
              <a:path h="6500361" w="6500361">
                <a:moveTo>
                  <a:pt x="0" y="0"/>
                </a:moveTo>
                <a:lnTo>
                  <a:pt x="6500361" y="0"/>
                </a:lnTo>
                <a:lnTo>
                  <a:pt x="6500361" y="6500360"/>
                </a:lnTo>
                <a:lnTo>
                  <a:pt x="0" y="65003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107955" y="-9492011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3" y="0"/>
                </a:lnTo>
                <a:lnTo>
                  <a:pt x="16376863" y="16376864"/>
                </a:lnTo>
                <a:lnTo>
                  <a:pt x="0" y="163768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17433">
            <a:off x="9760280" y="3433102"/>
            <a:ext cx="7548378" cy="4236527"/>
          </a:xfrm>
          <a:custGeom>
            <a:avLst/>
            <a:gdLst/>
            <a:ahLst/>
            <a:cxnLst/>
            <a:rect r="r" b="b" t="t" l="l"/>
            <a:pathLst>
              <a:path h="4236527" w="7548378">
                <a:moveTo>
                  <a:pt x="0" y="0"/>
                </a:moveTo>
                <a:lnTo>
                  <a:pt x="7548378" y="0"/>
                </a:lnTo>
                <a:lnTo>
                  <a:pt x="7548378" y="4236528"/>
                </a:lnTo>
                <a:lnTo>
                  <a:pt x="0" y="42365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26763" y="4389895"/>
            <a:ext cx="9470384" cy="2134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6"/>
              </a:lnSpc>
            </a:pPr>
            <a:r>
              <a:rPr lang="en-US" sz="8592" spc="-223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Thank You For Watching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311016" y="-11486146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3" y="0"/>
                </a:lnTo>
                <a:lnTo>
                  <a:pt x="16376863" y="16376863"/>
                </a:lnTo>
                <a:lnTo>
                  <a:pt x="0" y="1637686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663733" y="5115095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8"/>
                </a:lnTo>
                <a:lnTo>
                  <a:pt x="0" y="170110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97147" y="2378512"/>
            <a:ext cx="6500361" cy="6500361"/>
          </a:xfrm>
          <a:custGeom>
            <a:avLst/>
            <a:gdLst/>
            <a:ahLst/>
            <a:cxnLst/>
            <a:rect r="r" b="b" t="t" l="l"/>
            <a:pathLst>
              <a:path h="6500361" w="6500361">
                <a:moveTo>
                  <a:pt x="0" y="0"/>
                </a:moveTo>
                <a:lnTo>
                  <a:pt x="6500361" y="0"/>
                </a:lnTo>
                <a:lnTo>
                  <a:pt x="6500361" y="6500360"/>
                </a:lnTo>
                <a:lnTo>
                  <a:pt x="0" y="65003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0463864" y="-10405067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4" y="0"/>
                </a:lnTo>
                <a:lnTo>
                  <a:pt x="16376864" y="16376863"/>
                </a:lnTo>
                <a:lnTo>
                  <a:pt x="0" y="1637686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114663" y="8528236"/>
            <a:ext cx="218106" cy="271783"/>
          </a:xfrm>
          <a:custGeom>
            <a:avLst/>
            <a:gdLst/>
            <a:ahLst/>
            <a:cxnLst/>
            <a:rect r="r" b="b" t="t" l="l"/>
            <a:pathLst>
              <a:path h="271783" w="218106">
                <a:moveTo>
                  <a:pt x="0" y="0"/>
                </a:moveTo>
                <a:lnTo>
                  <a:pt x="218107" y="0"/>
                </a:lnTo>
                <a:lnTo>
                  <a:pt x="218107" y="271784"/>
                </a:lnTo>
                <a:lnTo>
                  <a:pt x="0" y="2717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129803" y="3320517"/>
            <a:ext cx="7129497" cy="4616349"/>
          </a:xfrm>
          <a:custGeom>
            <a:avLst/>
            <a:gdLst/>
            <a:ahLst/>
            <a:cxnLst/>
            <a:rect r="r" b="b" t="t" l="l"/>
            <a:pathLst>
              <a:path h="4616349" w="7129497">
                <a:moveTo>
                  <a:pt x="0" y="0"/>
                </a:moveTo>
                <a:lnTo>
                  <a:pt x="7129497" y="0"/>
                </a:lnTo>
                <a:lnTo>
                  <a:pt x="7129497" y="4616350"/>
                </a:lnTo>
                <a:lnTo>
                  <a:pt x="0" y="461635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12513" y="2572606"/>
            <a:ext cx="9470384" cy="1108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6"/>
              </a:lnSpc>
            </a:pPr>
            <a:r>
              <a:rPr lang="en-US" sz="8592" spc="-223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Project Overview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762125" y="4326670"/>
            <a:ext cx="7315200" cy="2760340"/>
          </a:xfrm>
          <a:custGeom>
            <a:avLst/>
            <a:gdLst/>
            <a:ahLst/>
            <a:cxnLst/>
            <a:rect r="r" b="b" t="t" l="l"/>
            <a:pathLst>
              <a:path h="2760340" w="7315200">
                <a:moveTo>
                  <a:pt x="0" y="0"/>
                </a:moveTo>
                <a:lnTo>
                  <a:pt x="7315200" y="0"/>
                </a:lnTo>
                <a:lnTo>
                  <a:pt x="7315200" y="2760340"/>
                </a:lnTo>
                <a:lnTo>
                  <a:pt x="0" y="276034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334225" y="4994203"/>
            <a:ext cx="1154971" cy="279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002"/>
              </a:lnSpc>
            </a:pPr>
            <a:r>
              <a:rPr lang="en-US" b="true" sz="2129" spc="-55" u="sng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  <a:hlinkClick r:id="rId13" tooltip="https://public.tableau.com/views/FraudAnalysis_17346286812220/Dashboard13?:language=en-GB&amp;publish=yes&amp;:sid=&amp;:redirect=auth&amp;:display_count=n&amp;:origin=viz_share_link"/>
              </a:rPr>
              <a:t>Tableau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489196" y="4879976"/>
            <a:ext cx="2184901" cy="517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8"/>
              </a:lnSpc>
            </a:pPr>
            <a:r>
              <a:rPr lang="en-US" b="true" sz="2125" spc="-55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Hypothesis </a:t>
            </a:r>
          </a:p>
          <a:p>
            <a:pPr algn="ctr">
              <a:lnSpc>
                <a:spcPts val="1998"/>
              </a:lnSpc>
            </a:pPr>
            <a:r>
              <a:rPr lang="en-US" b="true" sz="2125" spc="-55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Test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635997" y="4994203"/>
            <a:ext cx="1343742" cy="279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2"/>
              </a:lnSpc>
            </a:pPr>
            <a:r>
              <a:rPr lang="en-US" sz="2129" spc="-55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Challenges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312484" y="4994203"/>
            <a:ext cx="1343742" cy="279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2"/>
              </a:lnSpc>
            </a:pPr>
            <a:r>
              <a:rPr lang="en-US" b="true" sz="2129" spc="-55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ML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1776646" y="-10748172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4" y="0"/>
                </a:lnTo>
                <a:lnTo>
                  <a:pt x="16376864" y="16376864"/>
                </a:lnTo>
                <a:lnTo>
                  <a:pt x="0" y="163768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342377" y="6848529"/>
            <a:ext cx="10173221" cy="10173221"/>
          </a:xfrm>
          <a:custGeom>
            <a:avLst/>
            <a:gdLst/>
            <a:ahLst/>
            <a:cxnLst/>
            <a:rect r="r" b="b" t="t" l="l"/>
            <a:pathLst>
              <a:path h="10173221" w="10173221">
                <a:moveTo>
                  <a:pt x="0" y="0"/>
                </a:moveTo>
                <a:lnTo>
                  <a:pt x="10173221" y="0"/>
                </a:lnTo>
                <a:lnTo>
                  <a:pt x="10173221" y="10173220"/>
                </a:lnTo>
                <a:lnTo>
                  <a:pt x="0" y="101732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713857" y="-11675532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4" y="0"/>
                </a:lnTo>
                <a:lnTo>
                  <a:pt x="16376864" y="16376863"/>
                </a:lnTo>
                <a:lnTo>
                  <a:pt x="0" y="163768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008670" y="6281818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8736605" y="-11964667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3" y="0"/>
                </a:lnTo>
                <a:lnTo>
                  <a:pt x="16376863" y="16376864"/>
                </a:lnTo>
                <a:lnTo>
                  <a:pt x="0" y="163768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90503" y="2269352"/>
            <a:ext cx="6756395" cy="683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76"/>
              </a:lnSpc>
            </a:pPr>
            <a:r>
              <a:rPr lang="en-US" sz="5400" spc="-14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Hypothesis Test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512513" y="4171690"/>
            <a:ext cx="4835363" cy="3665090"/>
            <a:chOff x="0" y="0"/>
            <a:chExt cx="1403151" cy="10635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03151" cy="1063555"/>
            </a:xfrm>
            <a:custGeom>
              <a:avLst/>
              <a:gdLst/>
              <a:ahLst/>
              <a:cxnLst/>
              <a:rect r="r" b="b" t="t" l="l"/>
              <a:pathLst>
                <a:path h="1063555" w="1403151">
                  <a:moveTo>
                    <a:pt x="81656" y="0"/>
                  </a:moveTo>
                  <a:lnTo>
                    <a:pt x="1321495" y="0"/>
                  </a:lnTo>
                  <a:cubicBezTo>
                    <a:pt x="1343151" y="0"/>
                    <a:pt x="1363921" y="8603"/>
                    <a:pt x="1379235" y="23917"/>
                  </a:cubicBezTo>
                  <a:cubicBezTo>
                    <a:pt x="1394548" y="39230"/>
                    <a:pt x="1403151" y="60000"/>
                    <a:pt x="1403151" y="81656"/>
                  </a:cubicBezTo>
                  <a:lnTo>
                    <a:pt x="1403151" y="981899"/>
                  </a:lnTo>
                  <a:cubicBezTo>
                    <a:pt x="1403151" y="1003556"/>
                    <a:pt x="1394548" y="1024325"/>
                    <a:pt x="1379235" y="1039639"/>
                  </a:cubicBezTo>
                  <a:cubicBezTo>
                    <a:pt x="1363921" y="1054952"/>
                    <a:pt x="1343151" y="1063555"/>
                    <a:pt x="1321495" y="1063555"/>
                  </a:cubicBezTo>
                  <a:lnTo>
                    <a:pt x="81656" y="1063555"/>
                  </a:lnTo>
                  <a:cubicBezTo>
                    <a:pt x="60000" y="1063555"/>
                    <a:pt x="39230" y="1054952"/>
                    <a:pt x="23917" y="1039639"/>
                  </a:cubicBezTo>
                  <a:cubicBezTo>
                    <a:pt x="8603" y="1024325"/>
                    <a:pt x="0" y="1003556"/>
                    <a:pt x="0" y="981899"/>
                  </a:cubicBezTo>
                  <a:lnTo>
                    <a:pt x="0" y="81656"/>
                  </a:lnTo>
                  <a:cubicBezTo>
                    <a:pt x="0" y="60000"/>
                    <a:pt x="8603" y="39230"/>
                    <a:pt x="23917" y="23917"/>
                  </a:cubicBezTo>
                  <a:cubicBezTo>
                    <a:pt x="39230" y="8603"/>
                    <a:pt x="60000" y="0"/>
                    <a:pt x="81656" y="0"/>
                  </a:cubicBezTo>
                  <a:close/>
                </a:path>
              </a:pathLst>
            </a:custGeom>
            <a:solidFill>
              <a:srgbClr val="42525B">
                <a:alpha val="6000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403151" cy="1120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94016" y="6642080"/>
            <a:ext cx="3232103" cy="35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9"/>
              </a:lnSpc>
            </a:pPr>
            <a:r>
              <a:rPr lang="en-US" sz="2028">
                <a:solidFill>
                  <a:srgbClr val="00FFFC"/>
                </a:solidFill>
                <a:latin typeface="Roboto"/>
                <a:ea typeface="Roboto"/>
                <a:cs typeface="Roboto"/>
                <a:sym typeface="Roboto"/>
              </a:rPr>
              <a:t>Chi-Square Test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94016" y="7027844"/>
            <a:ext cx="3135139" cy="26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9"/>
              </a:lnSpc>
            </a:pPr>
            <a:r>
              <a:rPr lang="en-US" sz="152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Null Hypothesis Rejected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78638" y="4663231"/>
            <a:ext cx="3986557" cy="1433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9"/>
              </a:lnSpc>
            </a:pPr>
            <a:r>
              <a:rPr lang="en-US" sz="2049" i="true">
                <a:solidFill>
                  <a:srgbClr val="FFFFFF"/>
                </a:solidFill>
                <a:latin typeface="Roboto Italics"/>
                <a:ea typeface="Roboto Italics"/>
                <a:cs typeface="Roboto Italics"/>
                <a:sym typeface="Roboto Italics"/>
              </a:rPr>
              <a:t>“Analyzing the Association Between Mapped Transaction Amount Categories and Fraudulence”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726319" y="4171690"/>
            <a:ext cx="4835363" cy="3665090"/>
            <a:chOff x="0" y="0"/>
            <a:chExt cx="1403151" cy="106355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03151" cy="1063555"/>
            </a:xfrm>
            <a:custGeom>
              <a:avLst/>
              <a:gdLst/>
              <a:ahLst/>
              <a:cxnLst/>
              <a:rect r="r" b="b" t="t" l="l"/>
              <a:pathLst>
                <a:path h="1063555" w="1403151">
                  <a:moveTo>
                    <a:pt x="81656" y="0"/>
                  </a:moveTo>
                  <a:lnTo>
                    <a:pt x="1321495" y="0"/>
                  </a:lnTo>
                  <a:cubicBezTo>
                    <a:pt x="1343151" y="0"/>
                    <a:pt x="1363921" y="8603"/>
                    <a:pt x="1379235" y="23917"/>
                  </a:cubicBezTo>
                  <a:cubicBezTo>
                    <a:pt x="1394548" y="39230"/>
                    <a:pt x="1403151" y="60000"/>
                    <a:pt x="1403151" y="81656"/>
                  </a:cubicBezTo>
                  <a:lnTo>
                    <a:pt x="1403151" y="981899"/>
                  </a:lnTo>
                  <a:cubicBezTo>
                    <a:pt x="1403151" y="1003556"/>
                    <a:pt x="1394548" y="1024325"/>
                    <a:pt x="1379235" y="1039639"/>
                  </a:cubicBezTo>
                  <a:cubicBezTo>
                    <a:pt x="1363921" y="1054952"/>
                    <a:pt x="1343151" y="1063555"/>
                    <a:pt x="1321495" y="1063555"/>
                  </a:cubicBezTo>
                  <a:lnTo>
                    <a:pt x="81656" y="1063555"/>
                  </a:lnTo>
                  <a:cubicBezTo>
                    <a:pt x="60000" y="1063555"/>
                    <a:pt x="39230" y="1054952"/>
                    <a:pt x="23917" y="1039639"/>
                  </a:cubicBezTo>
                  <a:cubicBezTo>
                    <a:pt x="8603" y="1024325"/>
                    <a:pt x="0" y="1003556"/>
                    <a:pt x="0" y="981899"/>
                  </a:cubicBezTo>
                  <a:lnTo>
                    <a:pt x="0" y="81656"/>
                  </a:lnTo>
                  <a:cubicBezTo>
                    <a:pt x="0" y="60000"/>
                    <a:pt x="8603" y="39230"/>
                    <a:pt x="23917" y="23917"/>
                  </a:cubicBezTo>
                  <a:cubicBezTo>
                    <a:pt x="39230" y="8603"/>
                    <a:pt x="60000" y="0"/>
                    <a:pt x="81656" y="0"/>
                  </a:cubicBezTo>
                  <a:close/>
                </a:path>
              </a:pathLst>
            </a:custGeom>
            <a:solidFill>
              <a:srgbClr val="00FFFC">
                <a:alpha val="6000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403151" cy="1120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7151411" y="6642080"/>
            <a:ext cx="3232103" cy="35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9"/>
              </a:lnSpc>
            </a:pPr>
            <a:r>
              <a:rPr lang="en-US" sz="2028">
                <a:solidFill>
                  <a:srgbClr val="151B1F"/>
                </a:solidFill>
                <a:latin typeface="Roboto"/>
                <a:ea typeface="Roboto"/>
                <a:cs typeface="Roboto"/>
                <a:sym typeface="Roboto"/>
              </a:rPr>
              <a:t>T-Test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151411" y="7027844"/>
            <a:ext cx="3135139" cy="26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9"/>
              </a:lnSpc>
            </a:pPr>
            <a:r>
              <a:rPr lang="en-US" sz="152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Null Hypothesis Rejected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192444" y="4663231"/>
            <a:ext cx="3986557" cy="1433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9"/>
              </a:lnSpc>
            </a:pPr>
            <a:r>
              <a:rPr lang="en-US" sz="2049" i="true">
                <a:solidFill>
                  <a:srgbClr val="151B1F"/>
                </a:solidFill>
                <a:latin typeface="Roboto Italics"/>
                <a:ea typeface="Roboto Italics"/>
                <a:cs typeface="Roboto Italics"/>
                <a:sym typeface="Roboto Italics"/>
              </a:rPr>
              <a:t>“The mean transaction amounts for fraudulent and non-fraudulent transactions are significantly different”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1942681" y="4171690"/>
            <a:ext cx="4835363" cy="3665090"/>
            <a:chOff x="0" y="0"/>
            <a:chExt cx="1403151" cy="106355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03151" cy="1063555"/>
            </a:xfrm>
            <a:custGeom>
              <a:avLst/>
              <a:gdLst/>
              <a:ahLst/>
              <a:cxnLst/>
              <a:rect r="r" b="b" t="t" l="l"/>
              <a:pathLst>
                <a:path h="1063555" w="1403151">
                  <a:moveTo>
                    <a:pt x="81656" y="0"/>
                  </a:moveTo>
                  <a:lnTo>
                    <a:pt x="1321495" y="0"/>
                  </a:lnTo>
                  <a:cubicBezTo>
                    <a:pt x="1343151" y="0"/>
                    <a:pt x="1363921" y="8603"/>
                    <a:pt x="1379235" y="23917"/>
                  </a:cubicBezTo>
                  <a:cubicBezTo>
                    <a:pt x="1394548" y="39230"/>
                    <a:pt x="1403151" y="60000"/>
                    <a:pt x="1403151" y="81656"/>
                  </a:cubicBezTo>
                  <a:lnTo>
                    <a:pt x="1403151" y="981899"/>
                  </a:lnTo>
                  <a:cubicBezTo>
                    <a:pt x="1403151" y="1003556"/>
                    <a:pt x="1394548" y="1024325"/>
                    <a:pt x="1379235" y="1039639"/>
                  </a:cubicBezTo>
                  <a:cubicBezTo>
                    <a:pt x="1363921" y="1054952"/>
                    <a:pt x="1343151" y="1063555"/>
                    <a:pt x="1321495" y="1063555"/>
                  </a:cubicBezTo>
                  <a:lnTo>
                    <a:pt x="81656" y="1063555"/>
                  </a:lnTo>
                  <a:cubicBezTo>
                    <a:pt x="60000" y="1063555"/>
                    <a:pt x="39230" y="1054952"/>
                    <a:pt x="23917" y="1039639"/>
                  </a:cubicBezTo>
                  <a:cubicBezTo>
                    <a:pt x="8603" y="1024325"/>
                    <a:pt x="0" y="1003556"/>
                    <a:pt x="0" y="981899"/>
                  </a:cubicBezTo>
                  <a:lnTo>
                    <a:pt x="0" y="81656"/>
                  </a:lnTo>
                  <a:cubicBezTo>
                    <a:pt x="0" y="60000"/>
                    <a:pt x="8603" y="39230"/>
                    <a:pt x="23917" y="23917"/>
                  </a:cubicBezTo>
                  <a:cubicBezTo>
                    <a:pt x="39230" y="8603"/>
                    <a:pt x="60000" y="0"/>
                    <a:pt x="81656" y="0"/>
                  </a:cubicBezTo>
                  <a:close/>
                </a:path>
              </a:pathLst>
            </a:custGeom>
            <a:solidFill>
              <a:srgbClr val="42525B">
                <a:alpha val="6000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1403151" cy="1120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2282308" y="6642080"/>
            <a:ext cx="3232103" cy="35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9"/>
              </a:lnSpc>
            </a:pPr>
            <a:r>
              <a:rPr lang="en-US" sz="2028">
                <a:solidFill>
                  <a:srgbClr val="00FFFC"/>
                </a:solidFill>
                <a:latin typeface="Roboto"/>
                <a:ea typeface="Roboto"/>
                <a:cs typeface="Roboto"/>
                <a:sym typeface="Roboto"/>
              </a:rPr>
              <a:t>Anova Test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282308" y="7027844"/>
            <a:ext cx="3135139" cy="26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9"/>
              </a:lnSpc>
            </a:pPr>
            <a:r>
              <a:rPr lang="en-US" sz="1521">
                <a:solidFill>
                  <a:srgbClr val="97B3C4"/>
                </a:solidFill>
                <a:latin typeface="Roboto"/>
                <a:ea typeface="Roboto"/>
                <a:cs typeface="Roboto"/>
                <a:sym typeface="Roboto"/>
              </a:rPr>
              <a:t>Null Hypothesis Rejected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408807" y="4663231"/>
            <a:ext cx="3986557" cy="1071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9"/>
              </a:lnSpc>
            </a:pPr>
            <a:r>
              <a:rPr lang="en-US" sz="2049" i="true">
                <a:solidFill>
                  <a:srgbClr val="FFFFFF"/>
                </a:solidFill>
                <a:latin typeface="Roboto Italics"/>
                <a:ea typeface="Roboto Italics"/>
                <a:cs typeface="Roboto Italics"/>
                <a:sym typeface="Roboto Italics"/>
              </a:rPr>
              <a:t>“There is a significant difference in the mean transaction amounts across the different categories”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045126" y="7336899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977001" y="8134658"/>
            <a:ext cx="5649203" cy="5649203"/>
          </a:xfrm>
          <a:custGeom>
            <a:avLst/>
            <a:gdLst/>
            <a:ahLst/>
            <a:cxnLst/>
            <a:rect r="r" b="b" t="t" l="l"/>
            <a:pathLst>
              <a:path h="5649203" w="5649203">
                <a:moveTo>
                  <a:pt x="0" y="0"/>
                </a:moveTo>
                <a:lnTo>
                  <a:pt x="5649202" y="0"/>
                </a:lnTo>
                <a:lnTo>
                  <a:pt x="5649202" y="5649203"/>
                </a:lnTo>
                <a:lnTo>
                  <a:pt x="0" y="56492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115330" y="8335432"/>
            <a:ext cx="218106" cy="271783"/>
          </a:xfrm>
          <a:custGeom>
            <a:avLst/>
            <a:gdLst/>
            <a:ahLst/>
            <a:cxnLst/>
            <a:rect r="r" b="b" t="t" l="l"/>
            <a:pathLst>
              <a:path h="271783" w="218106">
                <a:moveTo>
                  <a:pt x="0" y="0"/>
                </a:moveTo>
                <a:lnTo>
                  <a:pt x="218106" y="0"/>
                </a:lnTo>
                <a:lnTo>
                  <a:pt x="218106" y="271783"/>
                </a:lnTo>
                <a:lnTo>
                  <a:pt x="0" y="2717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60113" y="3886478"/>
            <a:ext cx="333537" cy="339910"/>
          </a:xfrm>
          <a:custGeom>
            <a:avLst/>
            <a:gdLst/>
            <a:ahLst/>
            <a:cxnLst/>
            <a:rect r="r" b="b" t="t" l="l"/>
            <a:pathLst>
              <a:path h="339910" w="333537">
                <a:moveTo>
                  <a:pt x="0" y="0"/>
                </a:moveTo>
                <a:lnTo>
                  <a:pt x="333537" y="0"/>
                </a:lnTo>
                <a:lnTo>
                  <a:pt x="333537" y="339910"/>
                </a:lnTo>
                <a:lnTo>
                  <a:pt x="0" y="3399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60113" y="5181922"/>
            <a:ext cx="333537" cy="339910"/>
          </a:xfrm>
          <a:custGeom>
            <a:avLst/>
            <a:gdLst/>
            <a:ahLst/>
            <a:cxnLst/>
            <a:rect r="r" b="b" t="t" l="l"/>
            <a:pathLst>
              <a:path h="339910" w="333537">
                <a:moveTo>
                  <a:pt x="0" y="0"/>
                </a:moveTo>
                <a:lnTo>
                  <a:pt x="333537" y="0"/>
                </a:lnTo>
                <a:lnTo>
                  <a:pt x="333537" y="339910"/>
                </a:lnTo>
                <a:lnTo>
                  <a:pt x="0" y="3399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435567" y="3556388"/>
            <a:ext cx="9264441" cy="5516666"/>
            <a:chOff x="0" y="0"/>
            <a:chExt cx="12352588" cy="73555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352588" cy="7355555"/>
            </a:xfrm>
            <a:custGeom>
              <a:avLst/>
              <a:gdLst/>
              <a:ahLst/>
              <a:cxnLst/>
              <a:rect r="r" b="b" t="t" l="l"/>
              <a:pathLst>
                <a:path h="7355555" w="12352588">
                  <a:moveTo>
                    <a:pt x="0" y="0"/>
                  </a:moveTo>
                  <a:lnTo>
                    <a:pt x="12352588" y="0"/>
                  </a:lnTo>
                  <a:lnTo>
                    <a:pt x="12352588" y="7355555"/>
                  </a:lnTo>
                  <a:lnTo>
                    <a:pt x="0" y="73555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804080" y="919684"/>
            <a:ext cx="7631487" cy="282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8"/>
              </a:lnSpc>
            </a:pPr>
            <a:r>
              <a:rPr lang="en-US" sz="2200" spc="-5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Hypothesis Test Results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93650" y="3804429"/>
            <a:ext cx="444187" cy="91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5"/>
              </a:lnSpc>
            </a:pPr>
            <a:r>
              <a:rPr lang="en-US" sz="5268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37837" y="6276621"/>
            <a:ext cx="5734359" cy="1541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6"/>
              </a:lnSpc>
            </a:pPr>
          </a:p>
          <a:p>
            <a:pPr algn="l">
              <a:lnSpc>
                <a:spcPts val="2496"/>
              </a:lnSpc>
            </a:pPr>
            <a:r>
              <a:rPr lang="en-US" sz="178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Since p-value &lt; 0.05, we reject the null hypothesis (H₀).</a:t>
            </a:r>
          </a:p>
          <a:p>
            <a:pPr algn="l">
              <a:lnSpc>
                <a:spcPts val="2496"/>
              </a:lnSpc>
            </a:pPr>
            <a:r>
              <a:rPr lang="en-US" sz="178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There is a statistically significant association between amount_map and is_fraud.</a:t>
            </a:r>
          </a:p>
          <a:p>
            <a:pPr algn="l">
              <a:lnSpc>
                <a:spcPts val="2496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693650" y="5007718"/>
            <a:ext cx="444187" cy="91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5"/>
              </a:lnSpc>
            </a:pPr>
            <a:r>
              <a:rPr lang="en-US" sz="5268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37837" y="7906335"/>
            <a:ext cx="6145330" cy="901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3"/>
              </a:lnSpc>
            </a:pPr>
            <a:r>
              <a:rPr lang="en-US" sz="172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Strength of association using Cramér's V: Value: 0.067. The association between the variables is weak.</a:t>
            </a:r>
          </a:p>
          <a:p>
            <a:pPr algn="l">
              <a:lnSpc>
                <a:spcPts val="2413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804080" y="2024023"/>
            <a:ext cx="7734976" cy="99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i="true" b="true">
                <a:solidFill>
                  <a:srgbClr val="FFFFFF"/>
                </a:solidFill>
                <a:latin typeface="Roboto Bold Italics"/>
                <a:ea typeface="Roboto Bold Italics"/>
                <a:cs typeface="Roboto Bold Italics"/>
                <a:sym typeface="Roboto Bold Italics"/>
              </a:rPr>
              <a:t>Analyzing the Association Between Mapped Transaction Amount Categories and Fraudulence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37837" y="4018333"/>
            <a:ext cx="5917629" cy="603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9"/>
              </a:lnSpc>
              <a:spcBef>
                <a:spcPct val="0"/>
              </a:spcBef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Chi-Square tests are specifically designed for testing associations between two categorical variables.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137837" y="5207886"/>
            <a:ext cx="5304356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9"/>
              </a:lnSpc>
              <a:spcBef>
                <a:spcPct val="0"/>
              </a:spcBef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Comparing observed frequencies in each category pair to the frequencies we would expect if the variables were independent.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93650" y="6422970"/>
            <a:ext cx="444187" cy="91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5"/>
              </a:lnSpc>
            </a:pPr>
            <a:r>
              <a:rPr lang="en-US" sz="5268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3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360113" y="6537270"/>
            <a:ext cx="333537" cy="339910"/>
          </a:xfrm>
          <a:custGeom>
            <a:avLst/>
            <a:gdLst/>
            <a:ahLst/>
            <a:cxnLst/>
            <a:rect r="r" b="b" t="t" l="l"/>
            <a:pathLst>
              <a:path h="339910" w="333537">
                <a:moveTo>
                  <a:pt x="0" y="0"/>
                </a:moveTo>
                <a:lnTo>
                  <a:pt x="333537" y="0"/>
                </a:lnTo>
                <a:lnTo>
                  <a:pt x="333537" y="339911"/>
                </a:lnTo>
                <a:lnTo>
                  <a:pt x="0" y="33991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-11083226" y="8635303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655550" y="7766594"/>
            <a:ext cx="444187" cy="91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5"/>
              </a:lnSpc>
            </a:pPr>
            <a:r>
              <a:rPr lang="en-US" sz="5268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4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360113" y="7895578"/>
            <a:ext cx="333537" cy="339910"/>
          </a:xfrm>
          <a:custGeom>
            <a:avLst/>
            <a:gdLst/>
            <a:ahLst/>
            <a:cxnLst/>
            <a:rect r="r" b="b" t="t" l="l"/>
            <a:pathLst>
              <a:path h="339910" w="333537">
                <a:moveTo>
                  <a:pt x="0" y="0"/>
                </a:moveTo>
                <a:lnTo>
                  <a:pt x="333537" y="0"/>
                </a:lnTo>
                <a:lnTo>
                  <a:pt x="333537" y="339911"/>
                </a:lnTo>
                <a:lnTo>
                  <a:pt x="0" y="33991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342377" y="6848529"/>
            <a:ext cx="10173221" cy="10173221"/>
          </a:xfrm>
          <a:custGeom>
            <a:avLst/>
            <a:gdLst/>
            <a:ahLst/>
            <a:cxnLst/>
            <a:rect r="r" b="b" t="t" l="l"/>
            <a:pathLst>
              <a:path h="10173221" w="10173221">
                <a:moveTo>
                  <a:pt x="0" y="0"/>
                </a:moveTo>
                <a:lnTo>
                  <a:pt x="10173221" y="0"/>
                </a:lnTo>
                <a:lnTo>
                  <a:pt x="10173221" y="10173220"/>
                </a:lnTo>
                <a:lnTo>
                  <a:pt x="0" y="101732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713857" y="-11675532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4" y="0"/>
                </a:lnTo>
                <a:lnTo>
                  <a:pt x="16376864" y="16376863"/>
                </a:lnTo>
                <a:lnTo>
                  <a:pt x="0" y="163768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008670" y="6281818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8736605" y="-11964667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3" y="0"/>
                </a:lnTo>
                <a:lnTo>
                  <a:pt x="16376863" y="16376864"/>
                </a:lnTo>
                <a:lnTo>
                  <a:pt x="0" y="163768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90503" y="2269352"/>
            <a:ext cx="6756395" cy="683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76"/>
              </a:lnSpc>
            </a:pPr>
            <a:r>
              <a:rPr lang="en-US" sz="5400" spc="-14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Hypothesis Test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512513" y="4171690"/>
            <a:ext cx="4835363" cy="3665090"/>
            <a:chOff x="0" y="0"/>
            <a:chExt cx="1403151" cy="10635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03151" cy="1063555"/>
            </a:xfrm>
            <a:custGeom>
              <a:avLst/>
              <a:gdLst/>
              <a:ahLst/>
              <a:cxnLst/>
              <a:rect r="r" b="b" t="t" l="l"/>
              <a:pathLst>
                <a:path h="1063555" w="1403151">
                  <a:moveTo>
                    <a:pt x="81656" y="0"/>
                  </a:moveTo>
                  <a:lnTo>
                    <a:pt x="1321495" y="0"/>
                  </a:lnTo>
                  <a:cubicBezTo>
                    <a:pt x="1343151" y="0"/>
                    <a:pt x="1363921" y="8603"/>
                    <a:pt x="1379235" y="23917"/>
                  </a:cubicBezTo>
                  <a:cubicBezTo>
                    <a:pt x="1394548" y="39230"/>
                    <a:pt x="1403151" y="60000"/>
                    <a:pt x="1403151" y="81656"/>
                  </a:cubicBezTo>
                  <a:lnTo>
                    <a:pt x="1403151" y="981899"/>
                  </a:lnTo>
                  <a:cubicBezTo>
                    <a:pt x="1403151" y="1003556"/>
                    <a:pt x="1394548" y="1024325"/>
                    <a:pt x="1379235" y="1039639"/>
                  </a:cubicBezTo>
                  <a:cubicBezTo>
                    <a:pt x="1363921" y="1054952"/>
                    <a:pt x="1343151" y="1063555"/>
                    <a:pt x="1321495" y="1063555"/>
                  </a:cubicBezTo>
                  <a:lnTo>
                    <a:pt x="81656" y="1063555"/>
                  </a:lnTo>
                  <a:cubicBezTo>
                    <a:pt x="60000" y="1063555"/>
                    <a:pt x="39230" y="1054952"/>
                    <a:pt x="23917" y="1039639"/>
                  </a:cubicBezTo>
                  <a:cubicBezTo>
                    <a:pt x="8603" y="1024325"/>
                    <a:pt x="0" y="1003556"/>
                    <a:pt x="0" y="981899"/>
                  </a:cubicBezTo>
                  <a:lnTo>
                    <a:pt x="0" y="81656"/>
                  </a:lnTo>
                  <a:cubicBezTo>
                    <a:pt x="0" y="60000"/>
                    <a:pt x="8603" y="39230"/>
                    <a:pt x="23917" y="23917"/>
                  </a:cubicBezTo>
                  <a:cubicBezTo>
                    <a:pt x="39230" y="8603"/>
                    <a:pt x="60000" y="0"/>
                    <a:pt x="81656" y="0"/>
                  </a:cubicBezTo>
                  <a:close/>
                </a:path>
              </a:pathLst>
            </a:custGeom>
            <a:solidFill>
              <a:srgbClr val="42525B">
                <a:alpha val="6000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403151" cy="1120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94016" y="6642080"/>
            <a:ext cx="3232103" cy="35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9"/>
              </a:lnSpc>
            </a:pPr>
            <a:r>
              <a:rPr lang="en-US" sz="2028">
                <a:solidFill>
                  <a:srgbClr val="00FFFC"/>
                </a:solidFill>
                <a:latin typeface="Roboto"/>
                <a:ea typeface="Roboto"/>
                <a:cs typeface="Roboto"/>
                <a:sym typeface="Roboto"/>
              </a:rPr>
              <a:t>Chi-Square Test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94016" y="7027844"/>
            <a:ext cx="3135139" cy="26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9"/>
              </a:lnSpc>
            </a:pPr>
            <a:r>
              <a:rPr lang="en-US" sz="152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Null Hypothesis Rejected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78638" y="4663231"/>
            <a:ext cx="3986557" cy="1433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9"/>
              </a:lnSpc>
            </a:pPr>
            <a:r>
              <a:rPr lang="en-US" sz="2049" i="true">
                <a:solidFill>
                  <a:srgbClr val="FFFFFF"/>
                </a:solidFill>
                <a:latin typeface="Roboto Italics"/>
                <a:ea typeface="Roboto Italics"/>
                <a:cs typeface="Roboto Italics"/>
                <a:sym typeface="Roboto Italics"/>
              </a:rPr>
              <a:t>“Analyzing the Association Between Mapped Transaction Amount Categories and Fraudulence”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726319" y="4171690"/>
            <a:ext cx="4835363" cy="3665090"/>
            <a:chOff x="0" y="0"/>
            <a:chExt cx="1403151" cy="106355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03151" cy="1063555"/>
            </a:xfrm>
            <a:custGeom>
              <a:avLst/>
              <a:gdLst/>
              <a:ahLst/>
              <a:cxnLst/>
              <a:rect r="r" b="b" t="t" l="l"/>
              <a:pathLst>
                <a:path h="1063555" w="1403151">
                  <a:moveTo>
                    <a:pt x="81656" y="0"/>
                  </a:moveTo>
                  <a:lnTo>
                    <a:pt x="1321495" y="0"/>
                  </a:lnTo>
                  <a:cubicBezTo>
                    <a:pt x="1343151" y="0"/>
                    <a:pt x="1363921" y="8603"/>
                    <a:pt x="1379235" y="23917"/>
                  </a:cubicBezTo>
                  <a:cubicBezTo>
                    <a:pt x="1394548" y="39230"/>
                    <a:pt x="1403151" y="60000"/>
                    <a:pt x="1403151" y="81656"/>
                  </a:cubicBezTo>
                  <a:lnTo>
                    <a:pt x="1403151" y="981899"/>
                  </a:lnTo>
                  <a:cubicBezTo>
                    <a:pt x="1403151" y="1003556"/>
                    <a:pt x="1394548" y="1024325"/>
                    <a:pt x="1379235" y="1039639"/>
                  </a:cubicBezTo>
                  <a:cubicBezTo>
                    <a:pt x="1363921" y="1054952"/>
                    <a:pt x="1343151" y="1063555"/>
                    <a:pt x="1321495" y="1063555"/>
                  </a:cubicBezTo>
                  <a:lnTo>
                    <a:pt x="81656" y="1063555"/>
                  </a:lnTo>
                  <a:cubicBezTo>
                    <a:pt x="60000" y="1063555"/>
                    <a:pt x="39230" y="1054952"/>
                    <a:pt x="23917" y="1039639"/>
                  </a:cubicBezTo>
                  <a:cubicBezTo>
                    <a:pt x="8603" y="1024325"/>
                    <a:pt x="0" y="1003556"/>
                    <a:pt x="0" y="981899"/>
                  </a:cubicBezTo>
                  <a:lnTo>
                    <a:pt x="0" y="81656"/>
                  </a:lnTo>
                  <a:cubicBezTo>
                    <a:pt x="0" y="60000"/>
                    <a:pt x="8603" y="39230"/>
                    <a:pt x="23917" y="23917"/>
                  </a:cubicBezTo>
                  <a:cubicBezTo>
                    <a:pt x="39230" y="8603"/>
                    <a:pt x="60000" y="0"/>
                    <a:pt x="81656" y="0"/>
                  </a:cubicBezTo>
                  <a:close/>
                </a:path>
              </a:pathLst>
            </a:custGeom>
            <a:solidFill>
              <a:srgbClr val="00FFFC">
                <a:alpha val="6000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403151" cy="1120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7151411" y="6642080"/>
            <a:ext cx="3232103" cy="35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9"/>
              </a:lnSpc>
            </a:pPr>
            <a:r>
              <a:rPr lang="en-US" sz="2028">
                <a:solidFill>
                  <a:srgbClr val="151B1F"/>
                </a:solidFill>
                <a:latin typeface="Roboto"/>
                <a:ea typeface="Roboto"/>
                <a:cs typeface="Roboto"/>
                <a:sym typeface="Roboto"/>
              </a:rPr>
              <a:t>T-Test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151411" y="7027844"/>
            <a:ext cx="3135139" cy="26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9"/>
              </a:lnSpc>
            </a:pPr>
            <a:r>
              <a:rPr lang="en-US" sz="152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Null Hypothesis Rejected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192444" y="4663231"/>
            <a:ext cx="3986557" cy="1433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9"/>
              </a:lnSpc>
            </a:pPr>
            <a:r>
              <a:rPr lang="en-US" sz="2049" i="true">
                <a:solidFill>
                  <a:srgbClr val="151B1F"/>
                </a:solidFill>
                <a:latin typeface="Roboto Italics"/>
                <a:ea typeface="Roboto Italics"/>
                <a:cs typeface="Roboto Italics"/>
                <a:sym typeface="Roboto Italics"/>
              </a:rPr>
              <a:t>“The mean transaction amounts for fraudulent and non-fraudulent transactions are significantly different”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1942681" y="4171690"/>
            <a:ext cx="4835363" cy="3665090"/>
            <a:chOff x="0" y="0"/>
            <a:chExt cx="1403151" cy="106355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03151" cy="1063555"/>
            </a:xfrm>
            <a:custGeom>
              <a:avLst/>
              <a:gdLst/>
              <a:ahLst/>
              <a:cxnLst/>
              <a:rect r="r" b="b" t="t" l="l"/>
              <a:pathLst>
                <a:path h="1063555" w="1403151">
                  <a:moveTo>
                    <a:pt x="81656" y="0"/>
                  </a:moveTo>
                  <a:lnTo>
                    <a:pt x="1321495" y="0"/>
                  </a:lnTo>
                  <a:cubicBezTo>
                    <a:pt x="1343151" y="0"/>
                    <a:pt x="1363921" y="8603"/>
                    <a:pt x="1379235" y="23917"/>
                  </a:cubicBezTo>
                  <a:cubicBezTo>
                    <a:pt x="1394548" y="39230"/>
                    <a:pt x="1403151" y="60000"/>
                    <a:pt x="1403151" y="81656"/>
                  </a:cubicBezTo>
                  <a:lnTo>
                    <a:pt x="1403151" y="981899"/>
                  </a:lnTo>
                  <a:cubicBezTo>
                    <a:pt x="1403151" y="1003556"/>
                    <a:pt x="1394548" y="1024325"/>
                    <a:pt x="1379235" y="1039639"/>
                  </a:cubicBezTo>
                  <a:cubicBezTo>
                    <a:pt x="1363921" y="1054952"/>
                    <a:pt x="1343151" y="1063555"/>
                    <a:pt x="1321495" y="1063555"/>
                  </a:cubicBezTo>
                  <a:lnTo>
                    <a:pt x="81656" y="1063555"/>
                  </a:lnTo>
                  <a:cubicBezTo>
                    <a:pt x="60000" y="1063555"/>
                    <a:pt x="39230" y="1054952"/>
                    <a:pt x="23917" y="1039639"/>
                  </a:cubicBezTo>
                  <a:cubicBezTo>
                    <a:pt x="8603" y="1024325"/>
                    <a:pt x="0" y="1003556"/>
                    <a:pt x="0" y="981899"/>
                  </a:cubicBezTo>
                  <a:lnTo>
                    <a:pt x="0" y="81656"/>
                  </a:lnTo>
                  <a:cubicBezTo>
                    <a:pt x="0" y="60000"/>
                    <a:pt x="8603" y="39230"/>
                    <a:pt x="23917" y="23917"/>
                  </a:cubicBezTo>
                  <a:cubicBezTo>
                    <a:pt x="39230" y="8603"/>
                    <a:pt x="60000" y="0"/>
                    <a:pt x="81656" y="0"/>
                  </a:cubicBezTo>
                  <a:close/>
                </a:path>
              </a:pathLst>
            </a:custGeom>
            <a:solidFill>
              <a:srgbClr val="42525B">
                <a:alpha val="6000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1403151" cy="1120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2282308" y="6642080"/>
            <a:ext cx="3232103" cy="35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9"/>
              </a:lnSpc>
            </a:pPr>
            <a:r>
              <a:rPr lang="en-US" sz="2028">
                <a:solidFill>
                  <a:srgbClr val="00FFFC"/>
                </a:solidFill>
                <a:latin typeface="Roboto"/>
                <a:ea typeface="Roboto"/>
                <a:cs typeface="Roboto"/>
                <a:sym typeface="Roboto"/>
              </a:rPr>
              <a:t>Anova Test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282308" y="7027844"/>
            <a:ext cx="3135139" cy="26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9"/>
              </a:lnSpc>
            </a:pPr>
            <a:r>
              <a:rPr lang="en-US" sz="1521">
                <a:solidFill>
                  <a:srgbClr val="97B3C4"/>
                </a:solidFill>
                <a:latin typeface="Roboto"/>
                <a:ea typeface="Roboto"/>
                <a:cs typeface="Roboto"/>
                <a:sym typeface="Roboto"/>
              </a:rPr>
              <a:t>Null Hypothesis Rejected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408807" y="4663231"/>
            <a:ext cx="3986557" cy="1071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9"/>
              </a:lnSpc>
            </a:pPr>
            <a:r>
              <a:rPr lang="en-US" sz="2049" i="true">
                <a:solidFill>
                  <a:srgbClr val="FFFFFF"/>
                </a:solidFill>
                <a:latin typeface="Roboto Italics"/>
                <a:ea typeface="Roboto Italics"/>
                <a:cs typeface="Roboto Italics"/>
                <a:sym typeface="Roboto Italics"/>
              </a:rPr>
              <a:t>“There is a significant difference in the mean transaction amounts across the different categories”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045126" y="7336899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977001" y="8134658"/>
            <a:ext cx="5649203" cy="5649203"/>
          </a:xfrm>
          <a:custGeom>
            <a:avLst/>
            <a:gdLst/>
            <a:ahLst/>
            <a:cxnLst/>
            <a:rect r="r" b="b" t="t" l="l"/>
            <a:pathLst>
              <a:path h="5649203" w="5649203">
                <a:moveTo>
                  <a:pt x="0" y="0"/>
                </a:moveTo>
                <a:lnTo>
                  <a:pt x="5649202" y="0"/>
                </a:lnTo>
                <a:lnTo>
                  <a:pt x="5649202" y="5649203"/>
                </a:lnTo>
                <a:lnTo>
                  <a:pt x="0" y="56492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115330" y="8335432"/>
            <a:ext cx="218106" cy="271783"/>
          </a:xfrm>
          <a:custGeom>
            <a:avLst/>
            <a:gdLst/>
            <a:ahLst/>
            <a:cxnLst/>
            <a:rect r="r" b="b" t="t" l="l"/>
            <a:pathLst>
              <a:path h="271783" w="218106">
                <a:moveTo>
                  <a:pt x="0" y="0"/>
                </a:moveTo>
                <a:lnTo>
                  <a:pt x="218106" y="0"/>
                </a:lnTo>
                <a:lnTo>
                  <a:pt x="218106" y="271783"/>
                </a:lnTo>
                <a:lnTo>
                  <a:pt x="0" y="2717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60113" y="3886478"/>
            <a:ext cx="333537" cy="339910"/>
          </a:xfrm>
          <a:custGeom>
            <a:avLst/>
            <a:gdLst/>
            <a:ahLst/>
            <a:cxnLst/>
            <a:rect r="r" b="b" t="t" l="l"/>
            <a:pathLst>
              <a:path h="339910" w="333537">
                <a:moveTo>
                  <a:pt x="0" y="0"/>
                </a:moveTo>
                <a:lnTo>
                  <a:pt x="333537" y="0"/>
                </a:lnTo>
                <a:lnTo>
                  <a:pt x="333537" y="339910"/>
                </a:lnTo>
                <a:lnTo>
                  <a:pt x="0" y="3399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60113" y="5590574"/>
            <a:ext cx="333537" cy="339910"/>
          </a:xfrm>
          <a:custGeom>
            <a:avLst/>
            <a:gdLst/>
            <a:ahLst/>
            <a:cxnLst/>
            <a:rect r="r" b="b" t="t" l="l"/>
            <a:pathLst>
              <a:path h="339910" w="333537">
                <a:moveTo>
                  <a:pt x="0" y="0"/>
                </a:moveTo>
                <a:lnTo>
                  <a:pt x="333537" y="0"/>
                </a:lnTo>
                <a:lnTo>
                  <a:pt x="333537" y="339910"/>
                </a:lnTo>
                <a:lnTo>
                  <a:pt x="0" y="3399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37837" y="7756644"/>
            <a:ext cx="6297730" cy="1800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3"/>
              </a:lnSpc>
            </a:pPr>
            <a:r>
              <a:rPr lang="en-US" sz="172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Non-Parametric Approach</a:t>
            </a:r>
          </a:p>
          <a:p>
            <a:pPr algn="l" marL="372143" indent="-186072" lvl="1">
              <a:lnSpc>
                <a:spcPts val="2413"/>
              </a:lnSpc>
              <a:buFont typeface="Arial"/>
              <a:buChar char="•"/>
            </a:pPr>
            <a:r>
              <a:rPr lang="en-US" sz="172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Mann-Whitney U Test:</a:t>
            </a:r>
          </a:p>
          <a:p>
            <a:pPr algn="l" marL="744286" indent="-248095" lvl="2">
              <a:lnSpc>
                <a:spcPts val="2413"/>
              </a:lnSpc>
              <a:buFont typeface="Arial"/>
              <a:buChar char="⚬"/>
            </a:pPr>
            <a:r>
              <a:rPr lang="en-US" sz="172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P-value: p=0.0</a:t>
            </a:r>
          </a:p>
          <a:p>
            <a:pPr algn="l" marL="744286" indent="-248095" lvl="2">
              <a:lnSpc>
                <a:spcPts val="2413"/>
              </a:lnSpc>
              <a:buFont typeface="Arial"/>
              <a:buChar char="⚬"/>
            </a:pPr>
            <a:r>
              <a:rPr lang="en-US" sz="172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Conclusion: Significant difference in transaction amount distributions</a:t>
            </a:r>
          </a:p>
          <a:p>
            <a:pPr algn="l">
              <a:lnSpc>
                <a:spcPts val="2413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137837" y="5680102"/>
            <a:ext cx="5304356" cy="212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9"/>
              </a:lnSpc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Assumption Checks</a:t>
            </a: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</a:p>
          <a:p>
            <a:pPr algn="l" marL="377824" indent="-188912" lvl="1">
              <a:lnSpc>
                <a:spcPts val="2449"/>
              </a:lnSpc>
              <a:buFont typeface="Arial"/>
              <a:buChar char="•"/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Normality (Shapiro-Wilk Test):</a:t>
            </a:r>
          </a:p>
          <a:p>
            <a:pPr algn="l" marL="755649" indent="-251883" lvl="2">
              <a:lnSpc>
                <a:spcPts val="2449"/>
              </a:lnSpc>
              <a:buFont typeface="Arial"/>
              <a:buChar char="⚬"/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Fraudulent: p&lt; 0.05(Not Normal)</a:t>
            </a:r>
          </a:p>
          <a:p>
            <a:pPr algn="l" marL="755649" indent="-251883" lvl="2">
              <a:lnSpc>
                <a:spcPts val="2449"/>
              </a:lnSpc>
              <a:buFont typeface="Arial"/>
              <a:buChar char="⚬"/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Non-Fraudulent: p&lt;0.05 (Not Normal)</a:t>
            </a:r>
          </a:p>
          <a:p>
            <a:pPr algn="l" marL="377824" indent="-188912" lvl="1">
              <a:lnSpc>
                <a:spcPts val="2449"/>
              </a:lnSpc>
              <a:buFont typeface="Arial"/>
              <a:buChar char="•"/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Equal Variances (Levene’s Test):</a:t>
            </a:r>
          </a:p>
          <a:p>
            <a:pPr algn="l" marL="755649" indent="-251883" lvl="2">
              <a:lnSpc>
                <a:spcPts val="2449"/>
              </a:lnSpc>
              <a:buFont typeface="Arial"/>
              <a:buChar char="⚬"/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p=0.0: Variances are not equal.</a:t>
            </a:r>
          </a:p>
          <a:p>
            <a:pPr algn="l">
              <a:lnSpc>
                <a:spcPts val="2449"/>
              </a:lnSpc>
              <a:spcBef>
                <a:spcPct val="0"/>
              </a:spcBef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-11083226" y="8635303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93650" y="7520923"/>
            <a:ext cx="610956" cy="91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5"/>
              </a:lnSpc>
            </a:pPr>
            <a:r>
              <a:rPr lang="en-US" sz="5268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3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360113" y="7695128"/>
            <a:ext cx="333537" cy="339910"/>
          </a:xfrm>
          <a:custGeom>
            <a:avLst/>
            <a:gdLst/>
            <a:ahLst/>
            <a:cxnLst/>
            <a:rect r="r" b="b" t="t" l="l"/>
            <a:pathLst>
              <a:path h="339910" w="333537">
                <a:moveTo>
                  <a:pt x="0" y="0"/>
                </a:moveTo>
                <a:lnTo>
                  <a:pt x="333537" y="0"/>
                </a:lnTo>
                <a:lnTo>
                  <a:pt x="333537" y="339910"/>
                </a:lnTo>
                <a:lnTo>
                  <a:pt x="0" y="3399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0183441" y="4002860"/>
            <a:ext cx="6910180" cy="4114800"/>
            <a:chOff x="0" y="0"/>
            <a:chExt cx="9213574" cy="5486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213574" cy="5486376"/>
            </a:xfrm>
            <a:custGeom>
              <a:avLst/>
              <a:gdLst/>
              <a:ahLst/>
              <a:cxnLst/>
              <a:rect r="r" b="b" t="t" l="l"/>
              <a:pathLst>
                <a:path h="5486376" w="9213574">
                  <a:moveTo>
                    <a:pt x="0" y="0"/>
                  </a:moveTo>
                  <a:lnTo>
                    <a:pt x="9213574" y="0"/>
                  </a:lnTo>
                  <a:lnTo>
                    <a:pt x="9213574" y="5486376"/>
                  </a:lnTo>
                  <a:lnTo>
                    <a:pt x="0" y="54863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04080" y="919684"/>
            <a:ext cx="7631487" cy="282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8"/>
              </a:lnSpc>
            </a:pPr>
            <a:r>
              <a:rPr lang="en-US" sz="2200" spc="-5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Hypothesis Test Results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93650" y="3804429"/>
            <a:ext cx="444187" cy="91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5"/>
              </a:lnSpc>
            </a:pPr>
            <a:r>
              <a:rPr lang="en-US" sz="5268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93650" y="5416370"/>
            <a:ext cx="444187" cy="91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5"/>
              </a:lnSpc>
            </a:pPr>
            <a:r>
              <a:rPr lang="en-US" sz="5268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04080" y="2008239"/>
            <a:ext cx="8033810" cy="99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i="true" b="true">
                <a:solidFill>
                  <a:srgbClr val="FFFFFF"/>
                </a:solidFill>
                <a:latin typeface="Roboto Bold Italics"/>
                <a:ea typeface="Roboto Bold Italics"/>
                <a:cs typeface="Roboto Bold Italics"/>
                <a:sym typeface="Roboto Bold Italics"/>
              </a:rPr>
              <a:t>Analysing Transaction Amounts: Fraudulent vs. Non-Fraudulent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37837" y="4018333"/>
            <a:ext cx="6892312" cy="1517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9"/>
              </a:lnSpc>
              <a:spcBef>
                <a:spcPct val="0"/>
              </a:spcBef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Initial Approac</a:t>
            </a: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h: Two-tailed t-test to compare means.</a:t>
            </a:r>
          </a:p>
          <a:p>
            <a:pPr algn="l" marL="755649" indent="-251883" lvl="2">
              <a:lnSpc>
                <a:spcPts val="2449"/>
              </a:lnSpc>
              <a:spcBef>
                <a:spcPct val="0"/>
              </a:spcBef>
              <a:buFont typeface="Arial"/>
              <a:buChar char="⚬"/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T-Statistic: 194.01</a:t>
            </a:r>
          </a:p>
          <a:p>
            <a:pPr algn="l" marL="755649" indent="-251883" lvl="2">
              <a:lnSpc>
                <a:spcPts val="2449"/>
              </a:lnSpc>
              <a:spcBef>
                <a:spcPct val="0"/>
              </a:spcBef>
              <a:buFont typeface="Arial"/>
              <a:buChar char="⚬"/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P-value: &lt; 0.00</a:t>
            </a:r>
          </a:p>
          <a:p>
            <a:pPr algn="l">
              <a:lnSpc>
                <a:spcPts val="2449"/>
              </a:lnSpc>
              <a:spcBef>
                <a:spcPct val="0"/>
              </a:spcBef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Conclusion: Significant difference in mean transaction amounts.</a:t>
            </a:r>
          </a:p>
          <a:p>
            <a:pPr algn="l">
              <a:lnSpc>
                <a:spcPts val="244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342377" y="6848529"/>
            <a:ext cx="10173221" cy="10173221"/>
          </a:xfrm>
          <a:custGeom>
            <a:avLst/>
            <a:gdLst/>
            <a:ahLst/>
            <a:cxnLst/>
            <a:rect r="r" b="b" t="t" l="l"/>
            <a:pathLst>
              <a:path h="10173221" w="10173221">
                <a:moveTo>
                  <a:pt x="0" y="0"/>
                </a:moveTo>
                <a:lnTo>
                  <a:pt x="10173221" y="0"/>
                </a:lnTo>
                <a:lnTo>
                  <a:pt x="10173221" y="10173220"/>
                </a:lnTo>
                <a:lnTo>
                  <a:pt x="0" y="101732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713857" y="-11675532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4" y="0"/>
                </a:lnTo>
                <a:lnTo>
                  <a:pt x="16376864" y="16376863"/>
                </a:lnTo>
                <a:lnTo>
                  <a:pt x="0" y="163768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008670" y="6281818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8736605" y="-11964667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3" y="0"/>
                </a:lnTo>
                <a:lnTo>
                  <a:pt x="16376863" y="16376864"/>
                </a:lnTo>
                <a:lnTo>
                  <a:pt x="0" y="163768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90503" y="2269352"/>
            <a:ext cx="6756395" cy="683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76"/>
              </a:lnSpc>
            </a:pPr>
            <a:r>
              <a:rPr lang="en-US" sz="5400" spc="-14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Hypothesis Test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512513" y="4171690"/>
            <a:ext cx="4835363" cy="3665090"/>
            <a:chOff x="0" y="0"/>
            <a:chExt cx="1403151" cy="10635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03151" cy="1063555"/>
            </a:xfrm>
            <a:custGeom>
              <a:avLst/>
              <a:gdLst/>
              <a:ahLst/>
              <a:cxnLst/>
              <a:rect r="r" b="b" t="t" l="l"/>
              <a:pathLst>
                <a:path h="1063555" w="1403151">
                  <a:moveTo>
                    <a:pt x="81656" y="0"/>
                  </a:moveTo>
                  <a:lnTo>
                    <a:pt x="1321495" y="0"/>
                  </a:lnTo>
                  <a:cubicBezTo>
                    <a:pt x="1343151" y="0"/>
                    <a:pt x="1363921" y="8603"/>
                    <a:pt x="1379235" y="23917"/>
                  </a:cubicBezTo>
                  <a:cubicBezTo>
                    <a:pt x="1394548" y="39230"/>
                    <a:pt x="1403151" y="60000"/>
                    <a:pt x="1403151" y="81656"/>
                  </a:cubicBezTo>
                  <a:lnTo>
                    <a:pt x="1403151" y="981899"/>
                  </a:lnTo>
                  <a:cubicBezTo>
                    <a:pt x="1403151" y="1003556"/>
                    <a:pt x="1394548" y="1024325"/>
                    <a:pt x="1379235" y="1039639"/>
                  </a:cubicBezTo>
                  <a:cubicBezTo>
                    <a:pt x="1363921" y="1054952"/>
                    <a:pt x="1343151" y="1063555"/>
                    <a:pt x="1321495" y="1063555"/>
                  </a:cubicBezTo>
                  <a:lnTo>
                    <a:pt x="81656" y="1063555"/>
                  </a:lnTo>
                  <a:cubicBezTo>
                    <a:pt x="60000" y="1063555"/>
                    <a:pt x="39230" y="1054952"/>
                    <a:pt x="23917" y="1039639"/>
                  </a:cubicBezTo>
                  <a:cubicBezTo>
                    <a:pt x="8603" y="1024325"/>
                    <a:pt x="0" y="1003556"/>
                    <a:pt x="0" y="981899"/>
                  </a:cubicBezTo>
                  <a:lnTo>
                    <a:pt x="0" y="81656"/>
                  </a:lnTo>
                  <a:cubicBezTo>
                    <a:pt x="0" y="60000"/>
                    <a:pt x="8603" y="39230"/>
                    <a:pt x="23917" y="23917"/>
                  </a:cubicBezTo>
                  <a:cubicBezTo>
                    <a:pt x="39230" y="8603"/>
                    <a:pt x="60000" y="0"/>
                    <a:pt x="81656" y="0"/>
                  </a:cubicBezTo>
                  <a:close/>
                </a:path>
              </a:pathLst>
            </a:custGeom>
            <a:solidFill>
              <a:srgbClr val="42525B">
                <a:alpha val="6000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403151" cy="1120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94016" y="6642080"/>
            <a:ext cx="3232103" cy="35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9"/>
              </a:lnSpc>
            </a:pPr>
            <a:r>
              <a:rPr lang="en-US" sz="2028">
                <a:solidFill>
                  <a:srgbClr val="00FFFC"/>
                </a:solidFill>
                <a:latin typeface="Roboto"/>
                <a:ea typeface="Roboto"/>
                <a:cs typeface="Roboto"/>
                <a:sym typeface="Roboto"/>
              </a:rPr>
              <a:t>Chi-Square Test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94016" y="7027844"/>
            <a:ext cx="3135139" cy="26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9"/>
              </a:lnSpc>
            </a:pPr>
            <a:r>
              <a:rPr lang="en-US" sz="152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Null Hypothesis Rejected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78638" y="4663231"/>
            <a:ext cx="3986557" cy="1433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9"/>
              </a:lnSpc>
            </a:pPr>
            <a:r>
              <a:rPr lang="en-US" sz="2049" i="true">
                <a:solidFill>
                  <a:srgbClr val="FFFFFF"/>
                </a:solidFill>
                <a:latin typeface="Roboto Italics"/>
                <a:ea typeface="Roboto Italics"/>
                <a:cs typeface="Roboto Italics"/>
                <a:sym typeface="Roboto Italics"/>
              </a:rPr>
              <a:t>“Analyzing the Association Between Mapped Transaction Amount Categories and Fraudulence”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726319" y="4171690"/>
            <a:ext cx="4835363" cy="3665090"/>
            <a:chOff x="0" y="0"/>
            <a:chExt cx="1403151" cy="106355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03151" cy="1063555"/>
            </a:xfrm>
            <a:custGeom>
              <a:avLst/>
              <a:gdLst/>
              <a:ahLst/>
              <a:cxnLst/>
              <a:rect r="r" b="b" t="t" l="l"/>
              <a:pathLst>
                <a:path h="1063555" w="1403151">
                  <a:moveTo>
                    <a:pt x="81656" y="0"/>
                  </a:moveTo>
                  <a:lnTo>
                    <a:pt x="1321495" y="0"/>
                  </a:lnTo>
                  <a:cubicBezTo>
                    <a:pt x="1343151" y="0"/>
                    <a:pt x="1363921" y="8603"/>
                    <a:pt x="1379235" y="23917"/>
                  </a:cubicBezTo>
                  <a:cubicBezTo>
                    <a:pt x="1394548" y="39230"/>
                    <a:pt x="1403151" y="60000"/>
                    <a:pt x="1403151" y="81656"/>
                  </a:cubicBezTo>
                  <a:lnTo>
                    <a:pt x="1403151" y="981899"/>
                  </a:lnTo>
                  <a:cubicBezTo>
                    <a:pt x="1403151" y="1003556"/>
                    <a:pt x="1394548" y="1024325"/>
                    <a:pt x="1379235" y="1039639"/>
                  </a:cubicBezTo>
                  <a:cubicBezTo>
                    <a:pt x="1363921" y="1054952"/>
                    <a:pt x="1343151" y="1063555"/>
                    <a:pt x="1321495" y="1063555"/>
                  </a:cubicBezTo>
                  <a:lnTo>
                    <a:pt x="81656" y="1063555"/>
                  </a:lnTo>
                  <a:cubicBezTo>
                    <a:pt x="60000" y="1063555"/>
                    <a:pt x="39230" y="1054952"/>
                    <a:pt x="23917" y="1039639"/>
                  </a:cubicBezTo>
                  <a:cubicBezTo>
                    <a:pt x="8603" y="1024325"/>
                    <a:pt x="0" y="1003556"/>
                    <a:pt x="0" y="981899"/>
                  </a:cubicBezTo>
                  <a:lnTo>
                    <a:pt x="0" y="81656"/>
                  </a:lnTo>
                  <a:cubicBezTo>
                    <a:pt x="0" y="60000"/>
                    <a:pt x="8603" y="39230"/>
                    <a:pt x="23917" y="23917"/>
                  </a:cubicBezTo>
                  <a:cubicBezTo>
                    <a:pt x="39230" y="8603"/>
                    <a:pt x="60000" y="0"/>
                    <a:pt x="81656" y="0"/>
                  </a:cubicBezTo>
                  <a:close/>
                </a:path>
              </a:pathLst>
            </a:custGeom>
            <a:solidFill>
              <a:srgbClr val="00FFFC">
                <a:alpha val="6000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403151" cy="1120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7151411" y="6642080"/>
            <a:ext cx="3232103" cy="35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9"/>
              </a:lnSpc>
            </a:pPr>
            <a:r>
              <a:rPr lang="en-US" sz="2028">
                <a:solidFill>
                  <a:srgbClr val="151B1F"/>
                </a:solidFill>
                <a:latin typeface="Roboto"/>
                <a:ea typeface="Roboto"/>
                <a:cs typeface="Roboto"/>
                <a:sym typeface="Roboto"/>
              </a:rPr>
              <a:t>T-Test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151411" y="7027844"/>
            <a:ext cx="3135139" cy="26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9"/>
              </a:lnSpc>
            </a:pPr>
            <a:r>
              <a:rPr lang="en-US" sz="152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Null Hypothesis Rejected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192444" y="4663231"/>
            <a:ext cx="3986557" cy="1433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9"/>
              </a:lnSpc>
            </a:pPr>
            <a:r>
              <a:rPr lang="en-US" sz="2049" i="true">
                <a:solidFill>
                  <a:srgbClr val="151B1F"/>
                </a:solidFill>
                <a:latin typeface="Roboto Italics"/>
                <a:ea typeface="Roboto Italics"/>
                <a:cs typeface="Roboto Italics"/>
                <a:sym typeface="Roboto Italics"/>
              </a:rPr>
              <a:t>“The mean transaction amounts for fraudulent and non-fraudulent transactions are significantly different”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1942681" y="4171690"/>
            <a:ext cx="4835363" cy="3665090"/>
            <a:chOff x="0" y="0"/>
            <a:chExt cx="1403151" cy="106355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03151" cy="1063555"/>
            </a:xfrm>
            <a:custGeom>
              <a:avLst/>
              <a:gdLst/>
              <a:ahLst/>
              <a:cxnLst/>
              <a:rect r="r" b="b" t="t" l="l"/>
              <a:pathLst>
                <a:path h="1063555" w="1403151">
                  <a:moveTo>
                    <a:pt x="81656" y="0"/>
                  </a:moveTo>
                  <a:lnTo>
                    <a:pt x="1321495" y="0"/>
                  </a:lnTo>
                  <a:cubicBezTo>
                    <a:pt x="1343151" y="0"/>
                    <a:pt x="1363921" y="8603"/>
                    <a:pt x="1379235" y="23917"/>
                  </a:cubicBezTo>
                  <a:cubicBezTo>
                    <a:pt x="1394548" y="39230"/>
                    <a:pt x="1403151" y="60000"/>
                    <a:pt x="1403151" y="81656"/>
                  </a:cubicBezTo>
                  <a:lnTo>
                    <a:pt x="1403151" y="981899"/>
                  </a:lnTo>
                  <a:cubicBezTo>
                    <a:pt x="1403151" y="1003556"/>
                    <a:pt x="1394548" y="1024325"/>
                    <a:pt x="1379235" y="1039639"/>
                  </a:cubicBezTo>
                  <a:cubicBezTo>
                    <a:pt x="1363921" y="1054952"/>
                    <a:pt x="1343151" y="1063555"/>
                    <a:pt x="1321495" y="1063555"/>
                  </a:cubicBezTo>
                  <a:lnTo>
                    <a:pt x="81656" y="1063555"/>
                  </a:lnTo>
                  <a:cubicBezTo>
                    <a:pt x="60000" y="1063555"/>
                    <a:pt x="39230" y="1054952"/>
                    <a:pt x="23917" y="1039639"/>
                  </a:cubicBezTo>
                  <a:cubicBezTo>
                    <a:pt x="8603" y="1024325"/>
                    <a:pt x="0" y="1003556"/>
                    <a:pt x="0" y="981899"/>
                  </a:cubicBezTo>
                  <a:lnTo>
                    <a:pt x="0" y="81656"/>
                  </a:lnTo>
                  <a:cubicBezTo>
                    <a:pt x="0" y="60000"/>
                    <a:pt x="8603" y="39230"/>
                    <a:pt x="23917" y="23917"/>
                  </a:cubicBezTo>
                  <a:cubicBezTo>
                    <a:pt x="39230" y="8603"/>
                    <a:pt x="60000" y="0"/>
                    <a:pt x="81656" y="0"/>
                  </a:cubicBezTo>
                  <a:close/>
                </a:path>
              </a:pathLst>
            </a:custGeom>
            <a:solidFill>
              <a:srgbClr val="42525B">
                <a:alpha val="6000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1403151" cy="11207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2282308" y="6642080"/>
            <a:ext cx="3232103" cy="35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9"/>
              </a:lnSpc>
            </a:pPr>
            <a:r>
              <a:rPr lang="en-US" sz="2028">
                <a:solidFill>
                  <a:srgbClr val="00FFFC"/>
                </a:solidFill>
                <a:latin typeface="Roboto"/>
                <a:ea typeface="Roboto"/>
                <a:cs typeface="Roboto"/>
                <a:sym typeface="Roboto"/>
              </a:rPr>
              <a:t>Anova Test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282308" y="7027844"/>
            <a:ext cx="3135139" cy="26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9"/>
              </a:lnSpc>
            </a:pPr>
            <a:r>
              <a:rPr lang="en-US" sz="1521">
                <a:solidFill>
                  <a:srgbClr val="97B3C4"/>
                </a:solidFill>
                <a:latin typeface="Roboto"/>
                <a:ea typeface="Roboto"/>
                <a:cs typeface="Roboto"/>
                <a:sym typeface="Roboto"/>
              </a:rPr>
              <a:t>Null Hypothesis Rejected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408807" y="4663231"/>
            <a:ext cx="3986557" cy="1071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9"/>
              </a:lnSpc>
            </a:pPr>
            <a:r>
              <a:rPr lang="en-US" sz="2049" i="true">
                <a:solidFill>
                  <a:srgbClr val="FFFFFF"/>
                </a:solidFill>
                <a:latin typeface="Roboto Italics"/>
                <a:ea typeface="Roboto Italics"/>
                <a:cs typeface="Roboto Italics"/>
                <a:sym typeface="Roboto Italics"/>
              </a:rPr>
              <a:t>“There is a significant difference in the mean transaction amounts across the different categories”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045126" y="7336899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977001" y="8134658"/>
            <a:ext cx="5649203" cy="5649203"/>
          </a:xfrm>
          <a:custGeom>
            <a:avLst/>
            <a:gdLst/>
            <a:ahLst/>
            <a:cxnLst/>
            <a:rect r="r" b="b" t="t" l="l"/>
            <a:pathLst>
              <a:path h="5649203" w="5649203">
                <a:moveTo>
                  <a:pt x="0" y="0"/>
                </a:moveTo>
                <a:lnTo>
                  <a:pt x="5649202" y="0"/>
                </a:lnTo>
                <a:lnTo>
                  <a:pt x="5649202" y="5649203"/>
                </a:lnTo>
                <a:lnTo>
                  <a:pt x="0" y="56492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115330" y="8335432"/>
            <a:ext cx="218106" cy="271783"/>
          </a:xfrm>
          <a:custGeom>
            <a:avLst/>
            <a:gdLst/>
            <a:ahLst/>
            <a:cxnLst/>
            <a:rect r="r" b="b" t="t" l="l"/>
            <a:pathLst>
              <a:path h="271783" w="218106">
                <a:moveTo>
                  <a:pt x="0" y="0"/>
                </a:moveTo>
                <a:lnTo>
                  <a:pt x="218106" y="0"/>
                </a:lnTo>
                <a:lnTo>
                  <a:pt x="218106" y="271783"/>
                </a:lnTo>
                <a:lnTo>
                  <a:pt x="0" y="2717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73939" y="4576635"/>
            <a:ext cx="333537" cy="339910"/>
          </a:xfrm>
          <a:custGeom>
            <a:avLst/>
            <a:gdLst/>
            <a:ahLst/>
            <a:cxnLst/>
            <a:rect r="r" b="b" t="t" l="l"/>
            <a:pathLst>
              <a:path h="339910" w="333537">
                <a:moveTo>
                  <a:pt x="0" y="0"/>
                </a:moveTo>
                <a:lnTo>
                  <a:pt x="333537" y="0"/>
                </a:lnTo>
                <a:lnTo>
                  <a:pt x="333537" y="339910"/>
                </a:lnTo>
                <a:lnTo>
                  <a:pt x="0" y="3399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1083226" y="8635303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891770" y="2922984"/>
            <a:ext cx="8089529" cy="4817066"/>
            <a:chOff x="0" y="0"/>
            <a:chExt cx="10786039" cy="64227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786039" cy="6422727"/>
            </a:xfrm>
            <a:custGeom>
              <a:avLst/>
              <a:gdLst/>
              <a:ahLst/>
              <a:cxnLst/>
              <a:rect r="r" b="b" t="t" l="l"/>
              <a:pathLst>
                <a:path h="6422727" w="10786039">
                  <a:moveTo>
                    <a:pt x="0" y="0"/>
                  </a:moveTo>
                  <a:lnTo>
                    <a:pt x="10786039" y="0"/>
                  </a:lnTo>
                  <a:lnTo>
                    <a:pt x="10786039" y="6422727"/>
                  </a:lnTo>
                  <a:lnTo>
                    <a:pt x="0" y="64227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804080" y="1076325"/>
            <a:ext cx="7631487" cy="282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8"/>
              </a:lnSpc>
            </a:pPr>
            <a:r>
              <a:rPr lang="en-US" sz="2200" spc="-5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Hypothesis Test Results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07476" y="4417588"/>
            <a:ext cx="444187" cy="91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5"/>
              </a:lnSpc>
            </a:pPr>
            <a:r>
              <a:rPr lang="en-US" sz="5268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04080" y="2294518"/>
            <a:ext cx="8033810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i="true" b="true">
                <a:solidFill>
                  <a:srgbClr val="FFFFFF"/>
                </a:solidFill>
                <a:latin typeface="Roboto Bold Italics"/>
                <a:ea typeface="Roboto Bold Italics"/>
                <a:cs typeface="Roboto Bold Italics"/>
                <a:sym typeface="Roboto Bold Italics"/>
              </a:rPr>
              <a:t>Transaction Amounts Across Categories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05981" y="4493788"/>
            <a:ext cx="7119965" cy="304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9"/>
              </a:lnSpc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One-Way ANOVA Test:</a:t>
            </a:r>
          </a:p>
          <a:p>
            <a:pPr algn="l">
              <a:lnSpc>
                <a:spcPts val="2449"/>
              </a:lnSpc>
              <a:spcBef>
                <a:spcPct val="0"/>
              </a:spcBef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 test if there is a significant difference in mean transaction amounts across amount_map categories.</a:t>
            </a:r>
          </a:p>
          <a:p>
            <a:pPr algn="l" marL="377824" indent="-188912" lvl="1">
              <a:lnSpc>
                <a:spcPts val="2449"/>
              </a:lnSpc>
              <a:spcBef>
                <a:spcPct val="0"/>
              </a:spcBef>
              <a:buFont typeface="Arial"/>
              <a:buChar char="•"/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Results:</a:t>
            </a:r>
          </a:p>
          <a:p>
            <a:pPr algn="l" marL="755649" indent="-251883" lvl="2">
              <a:lnSpc>
                <a:spcPts val="2449"/>
              </a:lnSpc>
              <a:spcBef>
                <a:spcPct val="0"/>
              </a:spcBef>
              <a:buFont typeface="Arial"/>
              <a:buChar char="⚬"/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F-Statistic: 561,557.75</a:t>
            </a:r>
          </a:p>
          <a:p>
            <a:pPr algn="l" marL="755649" indent="-251883" lvl="2">
              <a:lnSpc>
                <a:spcPts val="2449"/>
              </a:lnSpc>
              <a:spcBef>
                <a:spcPct val="0"/>
              </a:spcBef>
              <a:buFont typeface="Arial"/>
              <a:buChar char="⚬"/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P-Value: 0.0</a:t>
            </a:r>
          </a:p>
          <a:p>
            <a:pPr algn="l" marL="377824" indent="-188912" lvl="1">
              <a:lnSpc>
                <a:spcPts val="2449"/>
              </a:lnSpc>
              <a:spcBef>
                <a:spcPct val="0"/>
              </a:spcBef>
              <a:buFont typeface="Arial"/>
              <a:buChar char="•"/>
            </a:pPr>
            <a:r>
              <a:rPr lang="en-US" sz="17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Conclusion: There is a significant difference in mean transaction amounts across categories.</a:t>
            </a:r>
          </a:p>
          <a:p>
            <a:pPr algn="l">
              <a:lnSpc>
                <a:spcPts val="2449"/>
              </a:lnSpc>
              <a:spcBef>
                <a:spcPct val="0"/>
              </a:spcBef>
            </a:pPr>
          </a:p>
          <a:p>
            <a:pPr algn="l">
              <a:lnSpc>
                <a:spcPts val="244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227968" y="-11357449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3" y="0"/>
                </a:lnTo>
                <a:lnTo>
                  <a:pt x="16376863" y="16376864"/>
                </a:lnTo>
                <a:lnTo>
                  <a:pt x="0" y="16376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114663" y="8528236"/>
            <a:ext cx="218106" cy="271783"/>
          </a:xfrm>
          <a:custGeom>
            <a:avLst/>
            <a:gdLst/>
            <a:ahLst/>
            <a:cxnLst/>
            <a:rect r="r" b="b" t="t" l="l"/>
            <a:pathLst>
              <a:path h="271783" w="218106">
                <a:moveTo>
                  <a:pt x="0" y="0"/>
                </a:moveTo>
                <a:lnTo>
                  <a:pt x="218107" y="0"/>
                </a:lnTo>
                <a:lnTo>
                  <a:pt x="218107" y="271784"/>
                </a:lnTo>
                <a:lnTo>
                  <a:pt x="0" y="271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14333" y="5143500"/>
            <a:ext cx="10173221" cy="10173221"/>
          </a:xfrm>
          <a:custGeom>
            <a:avLst/>
            <a:gdLst/>
            <a:ahLst/>
            <a:cxnLst/>
            <a:rect r="r" b="b" t="t" l="l"/>
            <a:pathLst>
              <a:path h="10173221" w="10173221">
                <a:moveTo>
                  <a:pt x="0" y="0"/>
                </a:moveTo>
                <a:lnTo>
                  <a:pt x="10173221" y="0"/>
                </a:lnTo>
                <a:lnTo>
                  <a:pt x="10173221" y="10173221"/>
                </a:lnTo>
                <a:lnTo>
                  <a:pt x="0" y="1017322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2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115539" y="4171690"/>
            <a:ext cx="17011089" cy="17011089"/>
          </a:xfrm>
          <a:custGeom>
            <a:avLst/>
            <a:gdLst/>
            <a:ahLst/>
            <a:cxnLst/>
            <a:rect r="r" b="b" t="t" l="l"/>
            <a:pathLst>
              <a:path h="17011089" w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8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2513" y="4171690"/>
            <a:ext cx="460678" cy="460678"/>
          </a:xfrm>
          <a:custGeom>
            <a:avLst/>
            <a:gdLst/>
            <a:ahLst/>
            <a:cxnLst/>
            <a:rect r="r" b="b" t="t" l="l"/>
            <a:pathLst>
              <a:path h="460678" w="460678">
                <a:moveTo>
                  <a:pt x="0" y="0"/>
                </a:moveTo>
                <a:lnTo>
                  <a:pt x="460678" y="0"/>
                </a:lnTo>
                <a:lnTo>
                  <a:pt x="460678" y="460678"/>
                </a:lnTo>
                <a:lnTo>
                  <a:pt x="0" y="4606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12513" y="4919460"/>
            <a:ext cx="460678" cy="460678"/>
          </a:xfrm>
          <a:custGeom>
            <a:avLst/>
            <a:gdLst/>
            <a:ahLst/>
            <a:cxnLst/>
            <a:rect r="r" b="b" t="t" l="l"/>
            <a:pathLst>
              <a:path h="460678" w="460678">
                <a:moveTo>
                  <a:pt x="0" y="0"/>
                </a:moveTo>
                <a:lnTo>
                  <a:pt x="460678" y="0"/>
                </a:lnTo>
                <a:lnTo>
                  <a:pt x="460678" y="460678"/>
                </a:lnTo>
                <a:lnTo>
                  <a:pt x="0" y="4606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12513" y="5665888"/>
            <a:ext cx="460678" cy="460678"/>
          </a:xfrm>
          <a:custGeom>
            <a:avLst/>
            <a:gdLst/>
            <a:ahLst/>
            <a:cxnLst/>
            <a:rect r="r" b="b" t="t" l="l"/>
            <a:pathLst>
              <a:path h="460678" w="460678">
                <a:moveTo>
                  <a:pt x="0" y="0"/>
                </a:moveTo>
                <a:lnTo>
                  <a:pt x="460678" y="0"/>
                </a:lnTo>
                <a:lnTo>
                  <a:pt x="460678" y="460679"/>
                </a:lnTo>
                <a:lnTo>
                  <a:pt x="0" y="46067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24143" y="-11520315"/>
            <a:ext cx="16376864" cy="16376864"/>
          </a:xfrm>
          <a:custGeom>
            <a:avLst/>
            <a:gdLst/>
            <a:ahLst/>
            <a:cxnLst/>
            <a:rect r="r" b="b" t="t" l="l"/>
            <a:pathLst>
              <a:path h="16376864" w="16376864">
                <a:moveTo>
                  <a:pt x="0" y="0"/>
                </a:moveTo>
                <a:lnTo>
                  <a:pt x="16376863" y="0"/>
                </a:lnTo>
                <a:lnTo>
                  <a:pt x="16376863" y="16376863"/>
                </a:lnTo>
                <a:lnTo>
                  <a:pt x="0" y="163768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12513" y="6412317"/>
            <a:ext cx="460678" cy="460678"/>
          </a:xfrm>
          <a:custGeom>
            <a:avLst/>
            <a:gdLst/>
            <a:ahLst/>
            <a:cxnLst/>
            <a:rect r="r" b="b" t="t" l="l"/>
            <a:pathLst>
              <a:path h="460678" w="460678">
                <a:moveTo>
                  <a:pt x="0" y="0"/>
                </a:moveTo>
                <a:lnTo>
                  <a:pt x="460678" y="0"/>
                </a:lnTo>
                <a:lnTo>
                  <a:pt x="460678" y="460678"/>
                </a:lnTo>
                <a:lnTo>
                  <a:pt x="0" y="4606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512513" y="7158745"/>
            <a:ext cx="460678" cy="460678"/>
          </a:xfrm>
          <a:custGeom>
            <a:avLst/>
            <a:gdLst/>
            <a:ahLst/>
            <a:cxnLst/>
            <a:rect r="r" b="b" t="t" l="l"/>
            <a:pathLst>
              <a:path h="460678" w="460678">
                <a:moveTo>
                  <a:pt x="0" y="0"/>
                </a:moveTo>
                <a:lnTo>
                  <a:pt x="460678" y="0"/>
                </a:lnTo>
                <a:lnTo>
                  <a:pt x="460678" y="460679"/>
                </a:lnTo>
                <a:lnTo>
                  <a:pt x="0" y="46067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512513" y="7905174"/>
            <a:ext cx="460678" cy="460678"/>
          </a:xfrm>
          <a:custGeom>
            <a:avLst/>
            <a:gdLst/>
            <a:ahLst/>
            <a:cxnLst/>
            <a:rect r="r" b="b" t="t" l="l"/>
            <a:pathLst>
              <a:path h="460678" w="460678">
                <a:moveTo>
                  <a:pt x="0" y="0"/>
                </a:moveTo>
                <a:lnTo>
                  <a:pt x="460678" y="0"/>
                </a:lnTo>
                <a:lnTo>
                  <a:pt x="460678" y="460678"/>
                </a:lnTo>
                <a:lnTo>
                  <a:pt x="0" y="4606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9104371" y="2882148"/>
            <a:ext cx="6619923" cy="6288927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1512513" y="2505931"/>
            <a:ext cx="6756395" cy="683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76"/>
              </a:lnSpc>
            </a:pPr>
            <a:r>
              <a:rPr lang="en-US" sz="5400" spc="-14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ML Models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334516" y="4233545"/>
            <a:ext cx="6276861" cy="298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6"/>
              </a:lnSpc>
            </a:pPr>
            <a:r>
              <a:rPr lang="en-US" sz="17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Logistic Regression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334516" y="4981315"/>
            <a:ext cx="6276861" cy="298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6"/>
              </a:lnSpc>
            </a:pPr>
            <a:r>
              <a:rPr lang="en-US" sz="17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Decision Tree Classifier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34516" y="5727743"/>
            <a:ext cx="6276861" cy="298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6"/>
              </a:lnSpc>
            </a:pPr>
            <a:r>
              <a:rPr lang="en-US" sz="17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Linear Discriminant Analysis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334516" y="6474172"/>
            <a:ext cx="6276861" cy="298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6"/>
              </a:lnSpc>
            </a:pPr>
            <a:r>
              <a:rPr lang="en-US" sz="17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Gaussian NB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334516" y="7220600"/>
            <a:ext cx="6276861" cy="298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6"/>
              </a:lnSpc>
            </a:pPr>
            <a:r>
              <a:rPr lang="en-US" sz="17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Support Vector Machine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334516" y="7967144"/>
            <a:ext cx="6276861" cy="298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6"/>
              </a:lnSpc>
            </a:pPr>
            <a:r>
              <a:rPr lang="en-US" sz="17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KNeighbors Classifier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DAGZwv_DdhE</dc:identifier>
  <dcterms:modified xsi:type="dcterms:W3CDTF">2011-08-01T06:04:30Z</dcterms:modified>
  <cp:revision>1</cp:revision>
  <dc:title>Dark Grey and Green Neon Modern Bold Payment Mobile App Presentation</dc:title>
</cp:coreProperties>
</file>

<file path=docProps/thumbnail.jpeg>
</file>